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97" roundtripDataSignature="AMtx7mi/nSaKWu4lqxijdk8QJzEg+6HK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60BDD5-AAFF-46CB-9ED9-C8BC804BB651}">
  <a:tblStyle styleId="{7160BDD5-AAFF-46CB-9ED9-C8BC804BB65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0C66B99-BCAC-46DF-A12A-EC5D49306EB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customschemas.google.com/relationships/presentationmetadata" Target="metadata"/><Relationship Id="rId96" Type="http://schemas.openxmlformats.org/officeDocument/2006/relationships/slide" Target="slides/slide90.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afecac4e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cafecac4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cafecac4e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cafecac4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afecac4e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afecac4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afecac4e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afecac4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cafecac4e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cafecac4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cafecac4e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cafecac4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cafecac4e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afecac4e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afecac4ed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cafecac4e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cafecac4ed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cafecac4e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cafecac4ed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cafecac4e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afecac4ed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cafecac4e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cafecac4e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cafecac4e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cafecac4e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cafecac4e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cafecac4ed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afecac4e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cafecac4ed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cafecac4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cafecac4ed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cafecac4e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afecac4ed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afecac4e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afecac4e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afecac4e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cafecac4ed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cafecac4e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3"/>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2"/>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3"/>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3"/>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0"/>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0"/>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1"/>
          <p:cNvSpPr/>
          <p:nvPr>
            <p:ph idx="2" type="pic"/>
          </p:nvPr>
        </p:nvSpPr>
        <p:spPr>
          <a:xfrm>
            <a:off x="3887391" y="987426"/>
            <a:ext cx="4629150" cy="4873625"/>
          </a:xfrm>
          <a:prstGeom prst="rect">
            <a:avLst/>
          </a:prstGeom>
          <a:noFill/>
          <a:ln>
            <a:noFill/>
          </a:ln>
        </p:spPr>
      </p:sp>
      <p:sp>
        <p:nvSpPr>
          <p:cNvPr id="68" name="Google Shape;68;p81"/>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2.jp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6" Type="http://schemas.openxmlformats.org/officeDocument/2006/relationships/theme" Target="../theme/theme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11" name="Google Shape;11;p72"/>
          <p:cNvPicPr preferRelativeResize="0"/>
          <p:nvPr/>
        </p:nvPicPr>
        <p:blipFill rotWithShape="1">
          <a:blip r:embed="rId1">
            <a:alphaModFix/>
          </a:blip>
          <a:srcRect b="0" l="0" r="0" t="0"/>
          <a:stretch/>
        </p:blipFill>
        <p:spPr>
          <a:xfrm>
            <a:off x="135245" y="93609"/>
            <a:ext cx="2837329" cy="863652"/>
          </a:xfrm>
          <a:prstGeom prst="rect">
            <a:avLst/>
          </a:prstGeom>
          <a:noFill/>
          <a:ln>
            <a:noFill/>
          </a:ln>
        </p:spPr>
      </p:pic>
      <p:pic>
        <p:nvPicPr>
          <p:cNvPr descr="A close up of a sign&#10;&#10;Description automatically generated" id="12" name="Google Shape;12;p72"/>
          <p:cNvPicPr preferRelativeResize="0"/>
          <p:nvPr/>
        </p:nvPicPr>
        <p:blipFill rotWithShape="1">
          <a:blip r:embed="rId2">
            <a:alphaModFix/>
          </a:blip>
          <a:srcRect b="0" l="0" r="0" t="0"/>
          <a:stretch/>
        </p:blipFill>
        <p:spPr>
          <a:xfrm>
            <a:off x="8068102" y="93609"/>
            <a:ext cx="985130" cy="721920"/>
          </a:xfrm>
          <a:prstGeom prst="rect">
            <a:avLst/>
          </a:prstGeom>
          <a:noFill/>
          <a:ln>
            <a:noFill/>
          </a:ln>
        </p:spPr>
      </p:pic>
      <p:pic>
        <p:nvPicPr>
          <p:cNvPr id="13" name="Google Shape;13;p72"/>
          <p:cNvPicPr preferRelativeResize="0"/>
          <p:nvPr/>
        </p:nvPicPr>
        <p:blipFill rotWithShape="1">
          <a:blip r:embed="rId3">
            <a:alphaModFix/>
          </a:blip>
          <a:srcRect b="0" l="0" r="0" t="0"/>
          <a:stretch/>
        </p:blipFill>
        <p:spPr>
          <a:xfrm rot="5400000">
            <a:off x="4204042" y="1938902"/>
            <a:ext cx="702416" cy="9177499"/>
          </a:xfrm>
          <a:prstGeom prst="rect">
            <a:avLst/>
          </a:prstGeom>
          <a:noFill/>
          <a:ln>
            <a:noFill/>
          </a:ln>
        </p:spPr>
      </p:pic>
      <p:pic>
        <p:nvPicPr>
          <p:cNvPr id="14" name="Google Shape;14;p72"/>
          <p:cNvPicPr preferRelativeResize="0"/>
          <p:nvPr/>
        </p:nvPicPr>
        <p:blipFill rotWithShape="1">
          <a:blip r:embed="rId4">
            <a:alphaModFix/>
          </a:blip>
          <a:srcRect b="0" l="0" r="0" t="0"/>
          <a:stretch/>
        </p:blipFill>
        <p:spPr>
          <a:xfrm rot="5400000">
            <a:off x="5540361" y="2572804"/>
            <a:ext cx="207493" cy="699978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5.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2.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www.youtube.com/watch?v=ciPFC3Y2rkg" TargetMode="External"/><Relationship Id="rId4" Type="http://schemas.openxmlformats.org/officeDocument/2006/relationships/hyperlink" Target="https://www.youtube.com/watch?v=FvPakzqM3h8" TargetMode="External"/><Relationship Id="rId5" Type="http://schemas.openxmlformats.org/officeDocument/2006/relationships/hyperlink" Target="https://www.youtube.com/watch?v=1e85WmSODm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1905000"/>
            <a:ext cx="7772400" cy="206057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00000"/>
              </a:buClr>
              <a:buSzPts val="5300"/>
              <a:buFont typeface="Times New Roman"/>
              <a:buNone/>
            </a:pPr>
            <a:r>
              <a:rPr b="1" lang="en-US" sz="5300">
                <a:solidFill>
                  <a:srgbClr val="C00000"/>
                </a:solidFill>
                <a:latin typeface="Times New Roman"/>
                <a:ea typeface="Times New Roman"/>
                <a:cs typeface="Times New Roman"/>
                <a:sym typeface="Times New Roman"/>
              </a:rPr>
              <a:t>Engineering Chemistry</a:t>
            </a:r>
            <a:br>
              <a:rPr b="1" lang="en-US" sz="5300">
                <a:solidFill>
                  <a:srgbClr val="C00000"/>
                </a:solidFill>
                <a:latin typeface="Times New Roman"/>
                <a:ea typeface="Times New Roman"/>
                <a:cs typeface="Times New Roman"/>
                <a:sym typeface="Times New Roman"/>
              </a:rPr>
            </a:br>
            <a:r>
              <a:rPr b="1" lang="en-US" sz="3100">
                <a:solidFill>
                  <a:srgbClr val="FF0000"/>
                </a:solidFill>
                <a:latin typeface="Times New Roman"/>
                <a:ea typeface="Times New Roman"/>
                <a:cs typeface="Times New Roman"/>
                <a:sym typeface="Times New Roman"/>
              </a:rPr>
              <a:t>F. Y. B. Tech. </a:t>
            </a:r>
            <a:br>
              <a:rPr b="1" lang="en-US" sz="3100">
                <a:solidFill>
                  <a:srgbClr val="FF0000"/>
                </a:solidFill>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sp>
        <p:nvSpPr>
          <p:cNvPr id="89" name="Google Shape;89;p1"/>
          <p:cNvSpPr txBox="1"/>
          <p:nvPr>
            <p:ph idx="1" type="subTitle"/>
          </p:nvPr>
        </p:nvSpPr>
        <p:spPr>
          <a:xfrm>
            <a:off x="1295400" y="4419600"/>
            <a:ext cx="6400800" cy="990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b="1" lang="en-US" sz="2800">
                <a:solidFill>
                  <a:schemeClr val="dk1"/>
                </a:solidFill>
                <a:latin typeface="Times New Roman"/>
                <a:ea typeface="Times New Roman"/>
                <a:cs typeface="Times New Roman"/>
                <a:sym typeface="Times New Roman"/>
              </a:rPr>
              <a:t>Dr. Jitendra Satam</a:t>
            </a:r>
            <a:endParaRPr b="1" sz="2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nvSpPr>
        <p:spPr>
          <a:xfrm>
            <a:off x="685800" y="1066799"/>
            <a:ext cx="8229600" cy="83820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3600"/>
              <a:buFont typeface="Times New Roman"/>
              <a:buNone/>
            </a:pPr>
            <a:r>
              <a:rPr b="1" i="0" lang="en-US" sz="3600" u="none" cap="none" strike="noStrike">
                <a:solidFill>
                  <a:srgbClr val="C00000"/>
                </a:solidFill>
                <a:latin typeface="Times New Roman"/>
                <a:ea typeface="Times New Roman"/>
                <a:cs typeface="Times New Roman"/>
                <a:sym typeface="Times New Roman"/>
              </a:rPr>
              <a:t>Disadvantages of Hard water </a:t>
            </a:r>
            <a:endParaRPr b="1" i="0" sz="3600" u="none" cap="none" strike="noStrike">
              <a:solidFill>
                <a:srgbClr val="C00000"/>
              </a:solidFill>
              <a:latin typeface="Times New Roman"/>
              <a:ea typeface="Times New Roman"/>
              <a:cs typeface="Times New Roman"/>
              <a:sym typeface="Times New Roman"/>
            </a:endParaRPr>
          </a:p>
        </p:txBody>
      </p:sp>
      <p:graphicFrame>
        <p:nvGraphicFramePr>
          <p:cNvPr id="144" name="Google Shape;144;p10"/>
          <p:cNvGraphicFramePr/>
          <p:nvPr/>
        </p:nvGraphicFramePr>
        <p:xfrm>
          <a:off x="1143000" y="2068391"/>
          <a:ext cx="3000000" cy="3000000"/>
        </p:xfrm>
        <a:graphic>
          <a:graphicData uri="http://schemas.openxmlformats.org/drawingml/2006/table">
            <a:tbl>
              <a:tblPr bandRow="1" firstRow="1">
                <a:noFill/>
                <a:tableStyleId>{7160BDD5-AAFF-46CB-9ED9-C8BC804BB651}</a:tableStyleId>
              </a:tblPr>
              <a:tblGrid>
                <a:gridCol w="3657600"/>
                <a:gridCol w="3505200"/>
              </a:tblGrid>
              <a:tr h="16764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6764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145" name="Google Shape;145;p10"/>
          <p:cNvPicPr preferRelativeResize="0"/>
          <p:nvPr/>
        </p:nvPicPr>
        <p:blipFill rotWithShape="1">
          <a:blip r:embed="rId3">
            <a:alphaModFix/>
          </a:blip>
          <a:srcRect b="0" l="0" r="0" t="0"/>
          <a:stretch/>
        </p:blipFill>
        <p:spPr>
          <a:xfrm>
            <a:off x="4724403" y="2057401"/>
            <a:ext cx="3581398" cy="1704242"/>
          </a:xfrm>
          <a:prstGeom prst="rect">
            <a:avLst/>
          </a:prstGeom>
          <a:noFill/>
          <a:ln>
            <a:noFill/>
          </a:ln>
        </p:spPr>
      </p:pic>
      <p:pic>
        <p:nvPicPr>
          <p:cNvPr id="146" name="Google Shape;146;p10"/>
          <p:cNvPicPr preferRelativeResize="0"/>
          <p:nvPr/>
        </p:nvPicPr>
        <p:blipFill rotWithShape="1">
          <a:blip r:embed="rId4">
            <a:alphaModFix/>
          </a:blip>
          <a:srcRect b="0" l="0" r="0" t="0"/>
          <a:stretch/>
        </p:blipFill>
        <p:spPr>
          <a:xfrm>
            <a:off x="1160585" y="3761643"/>
            <a:ext cx="3563816" cy="1659549"/>
          </a:xfrm>
          <a:prstGeom prst="rect">
            <a:avLst/>
          </a:prstGeom>
          <a:noFill/>
          <a:ln>
            <a:noFill/>
          </a:ln>
        </p:spPr>
      </p:pic>
      <p:pic>
        <p:nvPicPr>
          <p:cNvPr id="147" name="Google Shape;147;p10"/>
          <p:cNvPicPr preferRelativeResize="0"/>
          <p:nvPr/>
        </p:nvPicPr>
        <p:blipFill rotWithShape="1">
          <a:blip r:embed="rId5">
            <a:alphaModFix/>
          </a:blip>
          <a:srcRect b="0" l="0" r="0" t="0"/>
          <a:stretch/>
        </p:blipFill>
        <p:spPr>
          <a:xfrm>
            <a:off x="4724402" y="3791318"/>
            <a:ext cx="3581398" cy="1600200"/>
          </a:xfrm>
          <a:prstGeom prst="rect">
            <a:avLst/>
          </a:prstGeom>
          <a:noFill/>
          <a:ln>
            <a:noFill/>
          </a:ln>
        </p:spPr>
      </p:pic>
      <p:pic>
        <p:nvPicPr>
          <p:cNvPr id="148" name="Google Shape;148;p10"/>
          <p:cNvPicPr preferRelativeResize="0"/>
          <p:nvPr/>
        </p:nvPicPr>
        <p:blipFill rotWithShape="1">
          <a:blip r:embed="rId6">
            <a:alphaModFix/>
          </a:blip>
          <a:srcRect b="0" l="0" r="0" t="0"/>
          <a:stretch/>
        </p:blipFill>
        <p:spPr>
          <a:xfrm>
            <a:off x="1160585" y="2057400"/>
            <a:ext cx="3563816" cy="17339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cafecac4ed_0_0"/>
          <p:cNvSpPr txBox="1"/>
          <p:nvPr>
            <p:ph type="title"/>
          </p:nvPr>
        </p:nvSpPr>
        <p:spPr>
          <a:xfrm>
            <a:off x="893050" y="232926"/>
            <a:ext cx="7886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200">
                <a:solidFill>
                  <a:srgbClr val="C00000"/>
                </a:solidFill>
                <a:latin typeface="Arial"/>
                <a:ea typeface="Arial"/>
                <a:cs typeface="Arial"/>
                <a:sym typeface="Arial"/>
              </a:rPr>
              <a:t>Disadvantages of Hard water </a:t>
            </a:r>
            <a:endParaRPr/>
          </a:p>
        </p:txBody>
      </p:sp>
      <p:sp>
        <p:nvSpPr>
          <p:cNvPr id="154" name="Google Shape;154;g1cafecac4ed_0_0"/>
          <p:cNvSpPr txBox="1"/>
          <p:nvPr>
            <p:ph idx="1" type="body"/>
          </p:nvPr>
        </p:nvSpPr>
        <p:spPr>
          <a:xfrm>
            <a:off x="248150" y="1117200"/>
            <a:ext cx="8151900" cy="46236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1"/>
              </a:buClr>
              <a:buSzPts val="852"/>
              <a:buFont typeface="Arial"/>
              <a:buNone/>
            </a:pPr>
            <a:r>
              <a:rPr b="1" lang="en-US" sz="1960">
                <a:solidFill>
                  <a:srgbClr val="C00000"/>
                </a:solidFill>
                <a:latin typeface="Arial"/>
                <a:ea typeface="Arial"/>
                <a:cs typeface="Arial"/>
                <a:sym typeface="Arial"/>
              </a:rPr>
              <a:t>1. Domestic :</a:t>
            </a:r>
            <a:endParaRPr b="1" sz="1960">
              <a:solidFill>
                <a:srgbClr val="C00000"/>
              </a:solidFill>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262">
                <a:latin typeface="Arial"/>
                <a:ea typeface="Arial"/>
                <a:cs typeface="Arial"/>
                <a:sym typeface="Arial"/>
              </a:rPr>
              <a:t>•</a:t>
            </a:r>
            <a:r>
              <a:rPr b="1" lang="en-US" sz="1462">
                <a:latin typeface="Arial"/>
                <a:ea typeface="Arial"/>
                <a:cs typeface="Arial"/>
                <a:sym typeface="Arial"/>
              </a:rPr>
              <a:t>Washing:</a:t>
            </a:r>
            <a:r>
              <a:rPr lang="en-US" sz="1462">
                <a:latin typeface="Arial"/>
                <a:ea typeface="Arial"/>
                <a:cs typeface="Arial"/>
                <a:sym typeface="Arial"/>
              </a:rPr>
              <a:t> hard water lathers less and produce sticky scum of calcium and magnesium salts, this results in w</a:t>
            </a:r>
            <a:r>
              <a:rPr lang="en-US" sz="1462">
                <a:latin typeface="Arial"/>
                <a:ea typeface="Arial"/>
                <a:cs typeface="Arial"/>
                <a:sym typeface="Arial"/>
              </a:rPr>
              <a:t>astage of soap sometimes produces spots and stains on the fabric.</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Bathing:</a:t>
            </a:r>
            <a:r>
              <a:rPr lang="en-US" sz="1462">
                <a:latin typeface="Arial"/>
                <a:ea typeface="Arial"/>
                <a:cs typeface="Arial"/>
                <a:sym typeface="Arial"/>
              </a:rPr>
              <a:t> hard water reduces cleansing ability of soap also can cause skin disease.</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Cooking:</a:t>
            </a:r>
            <a:r>
              <a:rPr lang="en-US" sz="1462">
                <a:latin typeface="Arial"/>
                <a:ea typeface="Arial"/>
                <a:cs typeface="Arial"/>
                <a:sym typeface="Arial"/>
              </a:rPr>
              <a:t> Due to the presence of dissolved salts, boiling point elevation is seen, which results in excess fuel consumption and more time requirement while cooking.</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Drinking:</a:t>
            </a:r>
            <a:r>
              <a:rPr lang="en-US" sz="1462">
                <a:latin typeface="Arial"/>
                <a:ea typeface="Arial"/>
                <a:cs typeface="Arial"/>
                <a:sym typeface="Arial"/>
              </a:rPr>
              <a:t> Can effect digestive system, also can cause deposition of Calcium oxalate crystals in kidney or urinary tract.</a:t>
            </a:r>
            <a:endParaRPr sz="1462">
              <a:latin typeface="Arial"/>
              <a:ea typeface="Arial"/>
              <a:cs typeface="Arial"/>
              <a:sym typeface="Arial"/>
            </a:endParaRPr>
          </a:p>
          <a:p>
            <a:pPr indent="0" lvl="0" marL="0" rtl="0" algn="l">
              <a:lnSpc>
                <a:spcPct val="80000"/>
              </a:lnSpc>
              <a:spcBef>
                <a:spcPts val="1000"/>
              </a:spcBef>
              <a:spcAft>
                <a:spcPts val="0"/>
              </a:spcAft>
              <a:buClr>
                <a:schemeClr val="dk1"/>
              </a:buClr>
              <a:buSzPts val="852"/>
              <a:buFont typeface="Arial"/>
              <a:buNone/>
            </a:pPr>
            <a:r>
              <a:rPr b="1" lang="en-US" sz="1960">
                <a:solidFill>
                  <a:srgbClr val="C00000"/>
                </a:solidFill>
                <a:latin typeface="Arial"/>
                <a:ea typeface="Arial"/>
                <a:cs typeface="Arial"/>
                <a:sym typeface="Arial"/>
              </a:rPr>
              <a:t>2. Industrial :</a:t>
            </a:r>
            <a:endParaRPr b="1" sz="1960">
              <a:solidFill>
                <a:srgbClr val="C00000"/>
              </a:solidFill>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262">
                <a:latin typeface="Arial"/>
                <a:ea typeface="Arial"/>
                <a:cs typeface="Arial"/>
                <a:sym typeface="Arial"/>
              </a:rPr>
              <a:t>•</a:t>
            </a:r>
            <a:r>
              <a:rPr b="1" lang="en-US" sz="1462">
                <a:latin typeface="Arial"/>
                <a:ea typeface="Arial"/>
                <a:cs typeface="Arial"/>
                <a:sym typeface="Arial"/>
              </a:rPr>
              <a:t>Textile/ Dyeing Industry: </a:t>
            </a:r>
            <a:r>
              <a:rPr lang="en-US" sz="1462">
                <a:latin typeface="Arial"/>
                <a:ea typeface="Arial"/>
                <a:cs typeface="Arial"/>
                <a:sym typeface="Arial"/>
              </a:rPr>
              <a:t>Difficulty in producing exact shades of colour, can produce spots and stains on the fabric.</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Sugar Industry:</a:t>
            </a:r>
            <a:r>
              <a:rPr lang="en-US" sz="1462">
                <a:latin typeface="Arial"/>
                <a:ea typeface="Arial"/>
                <a:cs typeface="Arial"/>
                <a:sym typeface="Arial"/>
              </a:rPr>
              <a:t> Causes difficulty in crystallization of sugar due to the presence of sulphates, nitrates and chloride salts.</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Paper Industry:</a:t>
            </a:r>
            <a:r>
              <a:rPr lang="en-US" sz="1462">
                <a:latin typeface="Arial"/>
                <a:ea typeface="Arial"/>
                <a:cs typeface="Arial"/>
                <a:sym typeface="Arial"/>
              </a:rPr>
              <a:t> metal salts in hard water affects smoothness, glossy finish of paper</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Cement Industry: </a:t>
            </a:r>
            <a:r>
              <a:rPr lang="en-US" sz="1462">
                <a:latin typeface="Arial"/>
                <a:ea typeface="Arial"/>
                <a:cs typeface="Arial"/>
                <a:sym typeface="Arial"/>
              </a:rPr>
              <a:t>Affects hydration of cement and the final strength of concrete.</a:t>
            </a:r>
            <a:endParaRPr sz="1462">
              <a:latin typeface="Arial"/>
              <a:ea typeface="Arial"/>
              <a:cs typeface="Arial"/>
              <a:sym typeface="Arial"/>
            </a:endParaRPr>
          </a:p>
          <a:p>
            <a:pPr indent="0" lvl="0" marL="0" rtl="0" algn="just">
              <a:lnSpc>
                <a:spcPct val="80000"/>
              </a:lnSpc>
              <a:spcBef>
                <a:spcPts val="1000"/>
              </a:spcBef>
              <a:spcAft>
                <a:spcPts val="0"/>
              </a:spcAft>
              <a:buClr>
                <a:schemeClr val="dk1"/>
              </a:buClr>
              <a:buSzPts val="852"/>
              <a:buFont typeface="Arial"/>
              <a:buNone/>
            </a:pPr>
            <a:r>
              <a:rPr lang="en-US" sz="1462">
                <a:latin typeface="Arial"/>
                <a:ea typeface="Arial"/>
                <a:cs typeface="Arial"/>
                <a:sym typeface="Arial"/>
              </a:rPr>
              <a:t>•</a:t>
            </a:r>
            <a:r>
              <a:rPr b="1" lang="en-US" sz="1462">
                <a:latin typeface="Arial"/>
                <a:ea typeface="Arial"/>
                <a:cs typeface="Arial"/>
                <a:sym typeface="Arial"/>
              </a:rPr>
              <a:t>Pharmaceutical Industry: </a:t>
            </a:r>
            <a:r>
              <a:rPr lang="en-US" sz="1462">
                <a:latin typeface="Arial"/>
                <a:ea typeface="Arial"/>
                <a:cs typeface="Arial"/>
                <a:sym typeface="Arial"/>
              </a:rPr>
              <a:t>Results in introduction of unwanted metal salts and affects the final purity of drugs.</a:t>
            </a:r>
            <a:endParaRPr sz="1462">
              <a:latin typeface="Arial"/>
              <a:ea typeface="Arial"/>
              <a:cs typeface="Arial"/>
              <a:sym typeface="Arial"/>
            </a:endParaRPr>
          </a:p>
          <a:p>
            <a:pPr indent="0" lvl="0" marL="0" rtl="0" algn="l">
              <a:lnSpc>
                <a:spcPct val="80000"/>
              </a:lnSpc>
              <a:spcBef>
                <a:spcPts val="1000"/>
              </a:spcBef>
              <a:spcAft>
                <a:spcPts val="0"/>
              </a:spcAft>
              <a:buSzPts val="852"/>
              <a:buNone/>
            </a:pPr>
            <a:r>
              <a:t/>
            </a:r>
            <a:endParaRPr sz="247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1cafecac4ed_0_13"/>
          <p:cNvPicPr preferRelativeResize="0"/>
          <p:nvPr/>
        </p:nvPicPr>
        <p:blipFill>
          <a:blip r:embed="rId3">
            <a:alphaModFix/>
          </a:blip>
          <a:stretch>
            <a:fillRect/>
          </a:stretch>
        </p:blipFill>
        <p:spPr>
          <a:xfrm>
            <a:off x="0" y="0"/>
            <a:ext cx="9144000" cy="68580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1cafecac4ed_0_1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1cafecac4ed_0_2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1cafecac4ed_0_2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1cafecac4ed_0_26"/>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nvSpPr>
        <p:spPr>
          <a:xfrm>
            <a:off x="685800" y="1036638"/>
            <a:ext cx="8001000" cy="1249362"/>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rgbClr val="C00000"/>
              </a:buClr>
              <a:buSzPct val="100000"/>
              <a:buFont typeface="Times New Roman"/>
              <a:buNone/>
            </a:pPr>
            <a:r>
              <a:rPr b="1" i="0" lang="en-US" sz="3600" u="none" cap="none" strike="noStrike">
                <a:solidFill>
                  <a:srgbClr val="C00000"/>
                </a:solidFill>
                <a:latin typeface="Times New Roman"/>
                <a:ea typeface="Times New Roman"/>
                <a:cs typeface="Times New Roman"/>
                <a:sym typeface="Times New Roman"/>
              </a:rPr>
              <a:t>UNITS OF HARDNESS</a:t>
            </a:r>
            <a:endParaRPr b="1" i="0" sz="3600" u="none" cap="none" strike="noStrike">
              <a:solidFill>
                <a:srgbClr val="C00000"/>
              </a:solidFill>
              <a:latin typeface="Times New Roman"/>
              <a:ea typeface="Times New Roman"/>
              <a:cs typeface="Times New Roman"/>
              <a:sym typeface="Times New Roman"/>
            </a:endParaRPr>
          </a:p>
        </p:txBody>
      </p:sp>
      <p:sp>
        <p:nvSpPr>
          <p:cNvPr id="185" name="Google Shape;185;p13"/>
          <p:cNvSpPr txBox="1"/>
          <p:nvPr/>
        </p:nvSpPr>
        <p:spPr>
          <a:xfrm>
            <a:off x="457200" y="1981200"/>
            <a:ext cx="8229600" cy="35052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Parts per million (ppm):</a:t>
            </a:r>
            <a:endParaRPr/>
          </a:p>
          <a:p>
            <a:pPr indent="0" lvl="0" marL="13716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 is defined as the number of parts of CaCO</a:t>
            </a:r>
            <a:r>
              <a:rPr b="0" baseline="-25000" i="0" lang="en-US" sz="2800" u="none" cap="none" strike="noStrike">
                <a:solidFill>
                  <a:schemeClr val="dk1"/>
                </a:solidFill>
                <a:latin typeface="Times New Roman"/>
                <a:ea typeface="Times New Roman"/>
                <a:cs typeface="Times New Roman"/>
                <a:sym typeface="Times New Roman"/>
              </a:rPr>
              <a:t>3</a:t>
            </a:r>
            <a:r>
              <a:rPr b="0" i="0" lang="en-US" sz="2800" u="none" cap="none" strike="noStrike">
                <a:solidFill>
                  <a:schemeClr val="dk1"/>
                </a:solidFill>
                <a:latin typeface="Times New Roman"/>
                <a:ea typeface="Times New Roman"/>
                <a:cs typeface="Times New Roman"/>
                <a:sym typeface="Times New Roman"/>
              </a:rPr>
              <a:t> equivalent hardness per 1000000 parts of water.</a:t>
            </a:r>
            <a:endParaRPr/>
          </a:p>
          <a:p>
            <a:pPr indent="0" lvl="0" marL="13716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Milligrams per litre (mg/lit):</a:t>
            </a:r>
            <a:endParaRPr/>
          </a:p>
          <a:p>
            <a:pPr indent="0" lvl="0" marL="13716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 is defined as the number of milligrams of CaCO</a:t>
            </a:r>
            <a:r>
              <a:rPr b="0" baseline="-25000" i="0" lang="en-US" sz="2800" u="none" cap="none" strike="noStrike">
                <a:solidFill>
                  <a:schemeClr val="dk1"/>
                </a:solidFill>
                <a:latin typeface="Times New Roman"/>
                <a:ea typeface="Times New Roman"/>
                <a:cs typeface="Times New Roman"/>
                <a:sym typeface="Times New Roman"/>
              </a:rPr>
              <a:t>3</a:t>
            </a:r>
            <a:r>
              <a:rPr b="0" i="0" lang="en-US" sz="2800" u="none" cap="none" strike="noStrike">
                <a:solidFill>
                  <a:schemeClr val="dk1"/>
                </a:solidFill>
                <a:latin typeface="Times New Roman"/>
                <a:ea typeface="Times New Roman"/>
                <a:cs typeface="Times New Roman"/>
                <a:sym typeface="Times New Roman"/>
              </a:rPr>
              <a:t> equivalent hardness per 1 litre of water.</a:t>
            </a:r>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txBox="1"/>
          <p:nvPr/>
        </p:nvSpPr>
        <p:spPr>
          <a:xfrm>
            <a:off x="457200" y="1310640"/>
            <a:ext cx="8229600" cy="470916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Arial"/>
              <a:buChar char="•"/>
            </a:pPr>
            <a:r>
              <a:rPr b="1" i="0" lang="en-US" sz="2800" u="sng" cap="none" strike="noStrike">
                <a:solidFill>
                  <a:schemeClr val="dk1"/>
                </a:solidFill>
                <a:latin typeface="Times New Roman"/>
                <a:ea typeface="Times New Roman"/>
                <a:cs typeface="Times New Roman"/>
                <a:sym typeface="Times New Roman"/>
              </a:rPr>
              <a:t>Clarke’s degree (</a:t>
            </a:r>
            <a:r>
              <a:rPr b="1" baseline="30000" i="0" lang="en-US" sz="2800" u="sng" cap="none" strike="noStrike">
                <a:solidFill>
                  <a:schemeClr val="dk1"/>
                </a:solidFill>
                <a:latin typeface="Times New Roman"/>
                <a:ea typeface="Times New Roman"/>
                <a:cs typeface="Times New Roman"/>
                <a:sym typeface="Times New Roman"/>
              </a:rPr>
              <a:t>o</a:t>
            </a:r>
            <a:r>
              <a:rPr b="1" i="0" lang="en-US" sz="2800" u="sng" cap="none" strike="noStrike">
                <a:solidFill>
                  <a:schemeClr val="dk1"/>
                </a:solidFill>
                <a:latin typeface="Times New Roman"/>
                <a:ea typeface="Times New Roman"/>
                <a:cs typeface="Times New Roman"/>
                <a:sym typeface="Times New Roman"/>
              </a:rPr>
              <a:t>Cl)</a:t>
            </a:r>
            <a:endParaRPr/>
          </a:p>
          <a:p>
            <a:pPr indent="0" lvl="0" marL="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 is defined as the number of parts of CaCO</a:t>
            </a:r>
            <a:r>
              <a:rPr b="0" baseline="-25000" i="0" lang="en-US" sz="2800" u="none" cap="none" strike="noStrike">
                <a:solidFill>
                  <a:schemeClr val="dk1"/>
                </a:solidFill>
                <a:latin typeface="Times New Roman"/>
                <a:ea typeface="Times New Roman"/>
                <a:cs typeface="Times New Roman"/>
                <a:sym typeface="Times New Roman"/>
              </a:rPr>
              <a:t>3</a:t>
            </a:r>
            <a:r>
              <a:rPr b="0" i="0" lang="en-US" sz="2800" u="none" cap="none" strike="noStrike">
                <a:solidFill>
                  <a:schemeClr val="dk1"/>
                </a:solidFill>
                <a:latin typeface="Times New Roman"/>
                <a:ea typeface="Times New Roman"/>
                <a:cs typeface="Times New Roman"/>
                <a:sym typeface="Times New Roman"/>
              </a:rPr>
              <a:t> equivalent hardness per 70,000 parts of water.</a:t>
            </a:r>
            <a:endParaRPr/>
          </a:p>
          <a:p>
            <a:pPr indent="-228600" lvl="0" marL="228600" marR="0" rtl="0" algn="just">
              <a:lnSpc>
                <a:spcPct val="90000"/>
              </a:lnSpc>
              <a:spcBef>
                <a:spcPts val="1000"/>
              </a:spcBef>
              <a:spcAft>
                <a:spcPts val="0"/>
              </a:spcAft>
              <a:buClr>
                <a:schemeClr val="dk1"/>
              </a:buClr>
              <a:buSzPts val="2800"/>
              <a:buFont typeface="Arial"/>
              <a:buChar char="•"/>
            </a:pPr>
            <a:r>
              <a:rPr b="1" i="0" lang="en-US" sz="2800" u="sng" cap="none" strike="noStrike">
                <a:solidFill>
                  <a:schemeClr val="dk1"/>
                </a:solidFill>
                <a:latin typeface="Times New Roman"/>
                <a:ea typeface="Times New Roman"/>
                <a:cs typeface="Times New Roman"/>
                <a:sym typeface="Times New Roman"/>
              </a:rPr>
              <a:t>French degree (</a:t>
            </a:r>
            <a:r>
              <a:rPr b="1" baseline="30000" i="0" lang="en-US" sz="2800" u="sng" cap="none" strike="noStrike">
                <a:solidFill>
                  <a:schemeClr val="dk1"/>
                </a:solidFill>
                <a:latin typeface="Times New Roman"/>
                <a:ea typeface="Times New Roman"/>
                <a:cs typeface="Times New Roman"/>
                <a:sym typeface="Times New Roman"/>
              </a:rPr>
              <a:t>o</a:t>
            </a:r>
            <a:r>
              <a:rPr b="1" i="0" lang="en-US" sz="2800" u="sng" cap="none" strike="noStrike">
                <a:solidFill>
                  <a:schemeClr val="dk1"/>
                </a:solidFill>
                <a:latin typeface="Times New Roman"/>
                <a:ea typeface="Times New Roman"/>
                <a:cs typeface="Times New Roman"/>
                <a:sym typeface="Times New Roman"/>
              </a:rPr>
              <a:t>Fr) </a:t>
            </a:r>
            <a:endParaRPr/>
          </a:p>
          <a:p>
            <a:pPr indent="0" lvl="0" marL="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 is defined as the number of parts of CaCO</a:t>
            </a:r>
            <a:r>
              <a:rPr b="0" baseline="-25000" i="0" lang="en-US" sz="2800" u="none" cap="none" strike="noStrike">
                <a:solidFill>
                  <a:schemeClr val="dk1"/>
                </a:solidFill>
                <a:latin typeface="Times New Roman"/>
                <a:ea typeface="Times New Roman"/>
                <a:cs typeface="Times New Roman"/>
                <a:sym typeface="Times New Roman"/>
              </a:rPr>
              <a:t>3</a:t>
            </a:r>
            <a:r>
              <a:rPr b="0" i="0" lang="en-US" sz="2800" u="none" cap="none" strike="noStrike">
                <a:solidFill>
                  <a:schemeClr val="dk1"/>
                </a:solidFill>
                <a:latin typeface="Times New Roman"/>
                <a:ea typeface="Times New Roman"/>
                <a:cs typeface="Times New Roman"/>
                <a:sym typeface="Times New Roman"/>
              </a:rPr>
              <a:t> equivalent hardness per 105 parts of water.</a:t>
            </a:r>
            <a:endParaRPr/>
          </a:p>
          <a:p>
            <a:pPr indent="-228600" lvl="0" marL="228600" marR="0" rtl="0" algn="just">
              <a:lnSpc>
                <a:spcPct val="90000"/>
              </a:lnSpc>
              <a:spcBef>
                <a:spcPts val="1000"/>
              </a:spcBef>
              <a:spcAft>
                <a:spcPts val="0"/>
              </a:spcAft>
              <a:buClr>
                <a:schemeClr val="dk1"/>
              </a:buClr>
              <a:buSzPts val="2800"/>
              <a:buFont typeface="Arial"/>
              <a:buChar char="•"/>
            </a:pPr>
            <a:r>
              <a:rPr b="1" i="0" lang="en-US" sz="2800" u="sng" cap="none" strike="noStrike">
                <a:solidFill>
                  <a:schemeClr val="dk1"/>
                </a:solidFill>
                <a:latin typeface="Times New Roman"/>
                <a:ea typeface="Times New Roman"/>
                <a:cs typeface="Times New Roman"/>
                <a:sym typeface="Times New Roman"/>
              </a:rPr>
              <a:t>Relationship between various units</a:t>
            </a:r>
            <a:endParaRPr/>
          </a:p>
          <a:p>
            <a:pPr indent="0" lvl="0" marL="0" marR="0" rtl="0" algn="just">
              <a:lnSpc>
                <a:spcPct val="90000"/>
              </a:lnSpc>
              <a:spcBef>
                <a:spcPts val="1000"/>
              </a:spcBef>
              <a:spcAft>
                <a:spcPts val="0"/>
              </a:spcAft>
              <a:buClr>
                <a:srgbClr val="FF0000"/>
              </a:buClr>
              <a:buSzPts val="2800"/>
              <a:buFont typeface="Arial"/>
              <a:buNone/>
            </a:pPr>
            <a:r>
              <a:rPr b="0" i="0" lang="en-US" sz="2800" u="none" cap="none" strike="noStrike">
                <a:solidFill>
                  <a:srgbClr val="FF0000"/>
                </a:solidFill>
                <a:latin typeface="Times New Roman"/>
                <a:ea typeface="Times New Roman"/>
                <a:cs typeface="Times New Roman"/>
                <a:sym typeface="Times New Roman"/>
              </a:rPr>
              <a:t>1ppm = 1 mg/lit = 0.10 </a:t>
            </a:r>
            <a:r>
              <a:rPr b="0" baseline="30000" i="0" lang="en-US" sz="2800" u="none" cap="none" strike="noStrike">
                <a:solidFill>
                  <a:srgbClr val="FF0000"/>
                </a:solidFill>
                <a:latin typeface="Times New Roman"/>
                <a:ea typeface="Times New Roman"/>
                <a:cs typeface="Times New Roman"/>
                <a:sym typeface="Times New Roman"/>
              </a:rPr>
              <a:t>o</a:t>
            </a:r>
            <a:r>
              <a:rPr b="0" i="0" lang="en-US" sz="2800" u="none" cap="none" strike="noStrike">
                <a:solidFill>
                  <a:srgbClr val="FF0000"/>
                </a:solidFill>
                <a:latin typeface="Times New Roman"/>
                <a:ea typeface="Times New Roman"/>
                <a:cs typeface="Times New Roman"/>
                <a:sym typeface="Times New Roman"/>
              </a:rPr>
              <a:t>Fr = 0.070 </a:t>
            </a:r>
            <a:r>
              <a:rPr b="0" baseline="30000" i="0" lang="en-US" sz="2800" u="none" cap="none" strike="noStrike">
                <a:solidFill>
                  <a:srgbClr val="FF0000"/>
                </a:solidFill>
                <a:latin typeface="Times New Roman"/>
                <a:ea typeface="Times New Roman"/>
                <a:cs typeface="Times New Roman"/>
                <a:sym typeface="Times New Roman"/>
              </a:rPr>
              <a:t>o</a:t>
            </a:r>
            <a:r>
              <a:rPr b="0" i="0" lang="en-US" sz="2800" u="none" cap="none" strike="noStrike">
                <a:solidFill>
                  <a:srgbClr val="FF0000"/>
                </a:solidFill>
                <a:latin typeface="Times New Roman"/>
                <a:ea typeface="Times New Roman"/>
                <a:cs typeface="Times New Roman"/>
                <a:sym typeface="Times New Roman"/>
              </a:rPr>
              <a:t>Cl</a:t>
            </a:r>
            <a:endParaRPr b="0" i="0" sz="2800" u="none" cap="none" strike="noStrike">
              <a:solidFill>
                <a:srgbClr val="FF0000"/>
              </a:solidFill>
              <a:latin typeface="Times New Roman"/>
              <a:ea typeface="Times New Roman"/>
              <a:cs typeface="Times New Roman"/>
              <a:sym typeface="Times New Roman"/>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nvSpPr>
        <p:spPr>
          <a:xfrm>
            <a:off x="457200" y="838200"/>
            <a:ext cx="8229600" cy="112807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0" i="0" lang="en-US" sz="3200" u="none" cap="none" strike="noStrike">
                <a:solidFill>
                  <a:srgbClr val="C00000"/>
                </a:solidFill>
                <a:latin typeface="Times New Roman"/>
                <a:ea typeface="Times New Roman"/>
                <a:cs typeface="Times New Roman"/>
                <a:sym typeface="Times New Roman"/>
              </a:rPr>
              <a:t>Expression of hardness in terms of </a:t>
            </a:r>
            <a:endParaRPr/>
          </a:p>
          <a:p>
            <a:pPr indent="0" lvl="0" marL="0" marR="0" rtl="0" algn="ctr">
              <a:lnSpc>
                <a:spcPct val="90000"/>
              </a:lnSpc>
              <a:spcBef>
                <a:spcPts val="0"/>
              </a:spcBef>
              <a:spcAft>
                <a:spcPts val="0"/>
              </a:spcAft>
              <a:buClr>
                <a:srgbClr val="C00000"/>
              </a:buClr>
              <a:buSzPts val="3200"/>
              <a:buFont typeface="Times New Roman"/>
              <a:buNone/>
            </a:pPr>
            <a:r>
              <a:rPr b="0" i="0" lang="en-US" sz="3200" u="none" cap="none" strike="noStrike">
                <a:solidFill>
                  <a:srgbClr val="C00000"/>
                </a:solidFill>
                <a:latin typeface="Times New Roman"/>
                <a:ea typeface="Times New Roman"/>
                <a:cs typeface="Times New Roman"/>
                <a:sym typeface="Times New Roman"/>
              </a:rPr>
              <a:t>equivalents of CaCO</a:t>
            </a:r>
            <a:r>
              <a:rPr b="0" baseline="-25000" i="0" lang="en-US" sz="3200" u="none" cap="none" strike="noStrike">
                <a:solidFill>
                  <a:srgbClr val="C00000"/>
                </a:solidFill>
                <a:latin typeface="Times New Roman"/>
                <a:ea typeface="Times New Roman"/>
                <a:cs typeface="Times New Roman"/>
                <a:sym typeface="Times New Roman"/>
              </a:rPr>
              <a:t>3</a:t>
            </a:r>
            <a:endParaRPr b="0" baseline="-25000" i="0" sz="3200" u="none" cap="none" strike="noStrike">
              <a:solidFill>
                <a:srgbClr val="C00000"/>
              </a:solidFill>
              <a:latin typeface="Times New Roman"/>
              <a:ea typeface="Times New Roman"/>
              <a:cs typeface="Times New Roman"/>
              <a:sym typeface="Times New Roman"/>
            </a:endParaRPr>
          </a:p>
        </p:txBody>
      </p:sp>
      <p:sp>
        <p:nvSpPr>
          <p:cNvPr id="196" name="Google Shape;196;p11"/>
          <p:cNvSpPr txBox="1"/>
          <p:nvPr/>
        </p:nvSpPr>
        <p:spPr>
          <a:xfrm>
            <a:off x="228600" y="1966278"/>
            <a:ext cx="8686800" cy="4129722"/>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concentrations of hardness producing salts are usually expressed in terms of equivalent amount of CaCO</a:t>
            </a:r>
            <a:r>
              <a:rPr b="0" baseline="-25000" i="0" lang="en-US" sz="2400" u="none" cap="none" strike="noStrike">
                <a:solidFill>
                  <a:schemeClr val="dk1"/>
                </a:solidFill>
                <a:latin typeface="Calibri"/>
                <a:ea typeface="Calibri"/>
                <a:cs typeface="Calibri"/>
                <a:sym typeface="Calibri"/>
              </a:rPr>
              <a:t>3</a:t>
            </a:r>
            <a:r>
              <a:rPr b="0" i="0" lang="en-US" sz="2400" u="none" cap="none" strike="noStrike">
                <a:solidFill>
                  <a:schemeClr val="dk1"/>
                </a:solidFill>
                <a:latin typeface="Calibri"/>
                <a:ea typeface="Calibri"/>
                <a:cs typeface="Calibri"/>
                <a:sym typeface="Calibri"/>
              </a:rPr>
              <a:t>. CaCO</a:t>
            </a:r>
            <a:r>
              <a:rPr b="0" baseline="-25000" i="0" lang="en-US" sz="2400" u="none" cap="none" strike="noStrike">
                <a:solidFill>
                  <a:schemeClr val="dk1"/>
                </a:solidFill>
                <a:latin typeface="Calibri"/>
                <a:ea typeface="Calibri"/>
                <a:cs typeface="Calibri"/>
                <a:sym typeface="Calibri"/>
              </a:rPr>
              <a:t>3</a:t>
            </a:r>
            <a:r>
              <a:rPr b="0" i="0" lang="en-US" sz="2400" u="none" cap="none" strike="noStrike">
                <a:solidFill>
                  <a:schemeClr val="dk1"/>
                </a:solidFill>
                <a:latin typeface="Calibri"/>
                <a:ea typeface="Calibri"/>
                <a:cs typeface="Calibri"/>
                <a:sym typeface="Calibri"/>
              </a:rPr>
              <a:t> is chosen as a standard because, Its molecular weight (100) and equivalent weight (50) is a whole number, so the Calculations in water analysis can be simplified.</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It is the most insoluble salt,  that can be precipitated in water treatment. If the concentration of hardness producing salt is x mg/lit. </a:t>
            </a:r>
            <a:endParaRPr/>
          </a:p>
          <a:p>
            <a:pPr indent="-76200" lvl="0" marL="2286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97" name="Google Shape;197;p11"/>
          <p:cNvPicPr preferRelativeResize="0"/>
          <p:nvPr/>
        </p:nvPicPr>
        <p:blipFill rotWithShape="1">
          <a:blip r:embed="rId3">
            <a:alphaModFix/>
          </a:blip>
          <a:srcRect b="0" l="0" r="0" t="0"/>
          <a:stretch/>
        </p:blipFill>
        <p:spPr>
          <a:xfrm>
            <a:off x="2014537" y="4572000"/>
            <a:ext cx="6748463" cy="12213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Is hard water bad for your health? | Communicating Science (2018w112)" id="94" name="Google Shape;94;p2"/>
          <p:cNvPicPr preferRelativeResize="0"/>
          <p:nvPr/>
        </p:nvPicPr>
        <p:blipFill rotWithShape="1">
          <a:blip r:embed="rId3">
            <a:alphaModFix/>
          </a:blip>
          <a:srcRect b="0" l="0" r="0" t="0"/>
          <a:stretch/>
        </p:blipFill>
        <p:spPr>
          <a:xfrm>
            <a:off x="6995586" y="4191000"/>
            <a:ext cx="2148414" cy="1734902"/>
          </a:xfrm>
          <a:prstGeom prst="rect">
            <a:avLst/>
          </a:prstGeom>
          <a:noFill/>
          <a:ln>
            <a:noFill/>
          </a:ln>
        </p:spPr>
      </p:pic>
      <p:pic>
        <p:nvPicPr>
          <p:cNvPr id="95" name="Google Shape;95;p2"/>
          <p:cNvPicPr preferRelativeResize="0"/>
          <p:nvPr/>
        </p:nvPicPr>
        <p:blipFill rotWithShape="1">
          <a:blip r:embed="rId4">
            <a:alphaModFix/>
          </a:blip>
          <a:srcRect b="0" l="0" r="0" t="0"/>
          <a:stretch/>
        </p:blipFill>
        <p:spPr>
          <a:xfrm>
            <a:off x="152400" y="1143000"/>
            <a:ext cx="7710834" cy="304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cafecac4ed_0_3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3" name="Google Shape;203;g1cafecac4ed_0_3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4" name="Google Shape;204;g1cafecac4ed_0_36"/>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cafecac4ed_0_41"/>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0" name="Google Shape;210;g1cafecac4ed_0_41"/>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1" name="Google Shape;211;g1cafecac4ed_0_41"/>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7"/>
          <p:cNvPicPr preferRelativeResize="0"/>
          <p:nvPr/>
        </p:nvPicPr>
        <p:blipFill rotWithShape="1">
          <a:blip r:embed="rId3">
            <a:alphaModFix/>
          </a:blip>
          <a:srcRect b="0" l="0" r="0" t="0"/>
          <a:stretch/>
        </p:blipFill>
        <p:spPr>
          <a:xfrm>
            <a:off x="533400" y="1905000"/>
            <a:ext cx="8153399" cy="3733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type="title"/>
          </p:nvPr>
        </p:nvSpPr>
        <p:spPr>
          <a:xfrm>
            <a:off x="628650" y="731837"/>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Times New Roman"/>
              <a:buNone/>
            </a:pPr>
            <a:r>
              <a:rPr lang="en-US" sz="3200">
                <a:solidFill>
                  <a:srgbClr val="C00000"/>
                </a:solidFill>
                <a:latin typeface="Times New Roman"/>
                <a:ea typeface="Times New Roman"/>
                <a:cs typeface="Times New Roman"/>
                <a:sym typeface="Times New Roman"/>
              </a:rPr>
              <a:t>Expression of hardness in terms of </a:t>
            </a:r>
            <a:br>
              <a:rPr lang="en-US" sz="3200">
                <a:solidFill>
                  <a:srgbClr val="C00000"/>
                </a:solidFill>
                <a:latin typeface="Times New Roman"/>
                <a:ea typeface="Times New Roman"/>
                <a:cs typeface="Times New Roman"/>
                <a:sym typeface="Times New Roman"/>
              </a:rPr>
            </a:br>
            <a:r>
              <a:rPr lang="en-US" sz="3200">
                <a:solidFill>
                  <a:srgbClr val="C00000"/>
                </a:solidFill>
                <a:latin typeface="Times New Roman"/>
                <a:ea typeface="Times New Roman"/>
                <a:cs typeface="Times New Roman"/>
                <a:sym typeface="Times New Roman"/>
              </a:rPr>
              <a:t>equivalents of CaCO</a:t>
            </a:r>
            <a:r>
              <a:rPr baseline="-25000" lang="en-US" sz="3200">
                <a:solidFill>
                  <a:srgbClr val="C00000"/>
                </a:solidFill>
                <a:latin typeface="Times New Roman"/>
                <a:ea typeface="Times New Roman"/>
                <a:cs typeface="Times New Roman"/>
                <a:sym typeface="Times New Roman"/>
              </a:rPr>
              <a:t>3</a:t>
            </a:r>
            <a:endParaRPr sz="3200"/>
          </a:p>
        </p:txBody>
      </p:sp>
      <p:sp>
        <p:nvSpPr>
          <p:cNvPr id="222" name="Google Shape;222;p12"/>
          <p:cNvSpPr txBox="1"/>
          <p:nvPr>
            <p:ph idx="1" type="body"/>
          </p:nvPr>
        </p:nvSpPr>
        <p:spPr>
          <a:xfrm>
            <a:off x="628650" y="1973262"/>
            <a:ext cx="7886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US" sz="2400"/>
              <a:t>CaCO</a:t>
            </a:r>
            <a:r>
              <a:rPr baseline="-25000" lang="en-US" sz="2400"/>
              <a:t>3</a:t>
            </a:r>
            <a:r>
              <a:rPr lang="en-US" sz="2400"/>
              <a:t> Equivalent Hardness (ppm) =</a:t>
            </a:r>
            <a:endParaRPr/>
          </a:p>
          <a:p>
            <a:pPr indent="0" lvl="0" marL="0" rtl="0" algn="just">
              <a:lnSpc>
                <a:spcPct val="90000"/>
              </a:lnSpc>
              <a:spcBef>
                <a:spcPts val="1000"/>
              </a:spcBef>
              <a:spcAft>
                <a:spcPts val="0"/>
              </a:spcAft>
              <a:buClr>
                <a:schemeClr val="dk1"/>
              </a:buClr>
              <a:buSzPts val="2400"/>
              <a:buNone/>
            </a:pPr>
            <a:r>
              <a:rPr lang="en-US" sz="2400"/>
              <a:t> = Mass of Hardness Producing substance x Chemical equivalents of CaCO</a:t>
            </a:r>
            <a:r>
              <a:rPr baseline="-25000" lang="en-US" sz="2400"/>
              <a:t>3 </a:t>
            </a:r>
            <a:r>
              <a:rPr lang="en-US" sz="2400"/>
              <a:t>/ Chemical equivalents of Hardness causing salt.</a:t>
            </a:r>
            <a:endParaRPr/>
          </a:p>
          <a:p>
            <a:pPr indent="-514350" lvl="0" marL="514350" rtl="0" algn="just">
              <a:lnSpc>
                <a:spcPct val="90000"/>
              </a:lnSpc>
              <a:spcBef>
                <a:spcPts val="1000"/>
              </a:spcBef>
              <a:spcAft>
                <a:spcPts val="0"/>
              </a:spcAft>
              <a:buClr>
                <a:schemeClr val="dk1"/>
              </a:buClr>
              <a:buSzPts val="2200"/>
              <a:buAutoNum type="arabicPeriod"/>
            </a:pPr>
            <a:r>
              <a:rPr lang="en-US" sz="2200"/>
              <a:t>How many grams of FeSO</a:t>
            </a:r>
            <a:r>
              <a:rPr baseline="-25000" lang="en-US" sz="2200"/>
              <a:t>4</a:t>
            </a:r>
            <a:r>
              <a:rPr lang="en-US" sz="2200"/>
              <a:t> dissolved per litre gives  210 ppm hardness?</a:t>
            </a:r>
            <a:endParaRPr/>
          </a:p>
          <a:p>
            <a:pPr indent="-514350" lvl="0" marL="514350" rtl="0" algn="just">
              <a:lnSpc>
                <a:spcPct val="90000"/>
              </a:lnSpc>
              <a:spcBef>
                <a:spcPts val="1000"/>
              </a:spcBef>
              <a:spcAft>
                <a:spcPts val="0"/>
              </a:spcAft>
              <a:buClr>
                <a:schemeClr val="dk1"/>
              </a:buClr>
              <a:buSzPts val="2200"/>
              <a:buAutoNum type="arabicPeriod"/>
            </a:pPr>
            <a:r>
              <a:rPr lang="en-US" sz="2200"/>
              <a:t>Calculate temporary hardness and permanent hardness of water sample from the following data: </a:t>
            </a:r>
            <a:endParaRPr/>
          </a:p>
          <a:p>
            <a:pPr indent="0" lvl="0" marL="0" rtl="0" algn="just">
              <a:lnSpc>
                <a:spcPct val="90000"/>
              </a:lnSpc>
              <a:spcBef>
                <a:spcPts val="1000"/>
              </a:spcBef>
              <a:spcAft>
                <a:spcPts val="0"/>
              </a:spcAft>
              <a:buClr>
                <a:schemeClr val="dk1"/>
              </a:buClr>
              <a:buSzPts val="2200"/>
              <a:buNone/>
            </a:pPr>
            <a:r>
              <a:rPr lang="en-US" sz="2200"/>
              <a:t>Mg(HCO</a:t>
            </a:r>
            <a:r>
              <a:rPr baseline="-25000" lang="en-US" sz="2200"/>
              <a:t>3</a:t>
            </a:r>
            <a:r>
              <a:rPr lang="en-US" sz="2200"/>
              <a:t>)</a:t>
            </a:r>
            <a:r>
              <a:rPr baseline="-25000" lang="en-US" sz="2200"/>
              <a:t>2</a:t>
            </a:r>
            <a:r>
              <a:rPr lang="en-US" sz="2200"/>
              <a:t> = 16 mg/L, MgCl</a:t>
            </a:r>
            <a:r>
              <a:rPr baseline="-25000" lang="en-US" sz="2200"/>
              <a:t>2</a:t>
            </a:r>
            <a:r>
              <a:rPr lang="en-US" sz="2200"/>
              <a:t> = 19 mg/L, MgSO</a:t>
            </a:r>
            <a:r>
              <a:rPr baseline="-25000" lang="en-US" sz="2200"/>
              <a:t>4</a:t>
            </a:r>
            <a:r>
              <a:rPr lang="en-US" sz="2200"/>
              <a:t> = 2.4 mg/L, Mg(NO3)2 = 2.96 mg/L, Ca(HCO3)2 = 8.1 mg/L, SiO2 = 16 mg/L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nvSpPr>
        <p:spPr>
          <a:xfrm>
            <a:off x="457200" y="10668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Times New Roman"/>
              <a:buNone/>
            </a:pPr>
            <a:r>
              <a:rPr b="1" i="0" lang="en-US" sz="2800" u="none" cap="none" strike="noStrike">
                <a:solidFill>
                  <a:srgbClr val="C00000"/>
                </a:solidFill>
                <a:latin typeface="Times New Roman"/>
                <a:ea typeface="Times New Roman"/>
                <a:cs typeface="Times New Roman"/>
                <a:sym typeface="Times New Roman"/>
              </a:rPr>
              <a:t>ESTIMATION OF TOTAL HARDNESS OF WATER BY EDTA METHOD</a:t>
            </a:r>
            <a:endParaRPr b="1" i="0" sz="2800" u="none" cap="none" strike="noStrike">
              <a:solidFill>
                <a:srgbClr val="C00000"/>
              </a:solidFill>
              <a:latin typeface="Times New Roman"/>
              <a:ea typeface="Times New Roman"/>
              <a:cs typeface="Times New Roman"/>
              <a:sym typeface="Times New Roman"/>
            </a:endParaRPr>
          </a:p>
        </p:txBody>
      </p:sp>
      <p:sp>
        <p:nvSpPr>
          <p:cNvPr id="228" name="Google Shape;228;p15"/>
          <p:cNvSpPr txBox="1"/>
          <p:nvPr/>
        </p:nvSpPr>
        <p:spPr>
          <a:xfrm>
            <a:off x="457200" y="2133600"/>
            <a:ext cx="8229600" cy="371856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Principle:</a:t>
            </a:r>
            <a:endParaRPr/>
          </a:p>
          <a:p>
            <a:pPr indent="0" lvl="0" marL="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The calcium and other metal ions present in the water is capable of forming complex with Indicator EBT and also with the EDTA in the pH range 8 - 10. To keep the solution at this pH range, a buffer [mixture of ammonium chloride and ammonium hydroxide]  is used. The complex between EDTA and indicator is more stable that of between the metal ion and indicator. </a:t>
            </a:r>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txBox="1"/>
          <p:nvPr>
            <p:ph idx="1" type="body"/>
          </p:nvPr>
        </p:nvSpPr>
        <p:spPr>
          <a:xfrm>
            <a:off x="609600" y="1066800"/>
            <a:ext cx="7886700" cy="487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50 mL SHW = V</a:t>
            </a:r>
            <a:r>
              <a:rPr baseline="-25000" lang="en-US" sz="2000"/>
              <a:t>1</a:t>
            </a:r>
            <a:r>
              <a:rPr lang="en-US" sz="2000"/>
              <a:t> mL EDTA</a:t>
            </a:r>
            <a:endParaRPr/>
          </a:p>
          <a:p>
            <a:pPr indent="0" lvl="0" marL="0" rtl="0" algn="l">
              <a:lnSpc>
                <a:spcPct val="90000"/>
              </a:lnSpc>
              <a:spcBef>
                <a:spcPts val="1000"/>
              </a:spcBef>
              <a:spcAft>
                <a:spcPts val="0"/>
              </a:spcAft>
              <a:buClr>
                <a:schemeClr val="dk1"/>
              </a:buClr>
              <a:buSzPts val="2000"/>
              <a:buNone/>
            </a:pPr>
            <a:r>
              <a:rPr lang="en-US" sz="2000"/>
              <a:t>50 x 1 mg of CaCO</a:t>
            </a:r>
            <a:r>
              <a:rPr baseline="-25000" lang="en-US" sz="2000"/>
              <a:t>3</a:t>
            </a:r>
            <a:r>
              <a:rPr lang="en-US" sz="2000"/>
              <a:t> = V1 mL EDTA</a:t>
            </a:r>
            <a:endParaRPr/>
          </a:p>
          <a:p>
            <a:pPr indent="0" lvl="0" marL="0" rtl="0" algn="l">
              <a:lnSpc>
                <a:spcPct val="90000"/>
              </a:lnSpc>
              <a:spcBef>
                <a:spcPts val="1000"/>
              </a:spcBef>
              <a:spcAft>
                <a:spcPts val="0"/>
              </a:spcAft>
              <a:buClr>
                <a:schemeClr val="dk1"/>
              </a:buClr>
              <a:buSzPts val="2000"/>
              <a:buNone/>
            </a:pPr>
            <a:r>
              <a:rPr lang="en-US" sz="2000"/>
              <a:t>Hence, 1 mL EDTA = 50/V</a:t>
            </a:r>
            <a:r>
              <a:rPr baseline="-25000" lang="en-US" sz="2000"/>
              <a:t>1</a:t>
            </a:r>
            <a:r>
              <a:rPr lang="en-US" sz="2000"/>
              <a:t> mg CaCO</a:t>
            </a:r>
            <a:r>
              <a:rPr baseline="-25000" lang="en-US" sz="2000"/>
              <a:t>3</a:t>
            </a:r>
            <a:r>
              <a:rPr lang="en-US" sz="2000"/>
              <a:t> eq.</a:t>
            </a:r>
            <a:endParaRPr/>
          </a:p>
          <a:p>
            <a:pPr indent="0" lvl="0" marL="0" rtl="0" algn="l">
              <a:lnSpc>
                <a:spcPct val="90000"/>
              </a:lnSpc>
              <a:spcBef>
                <a:spcPts val="1000"/>
              </a:spcBef>
              <a:spcAft>
                <a:spcPts val="0"/>
              </a:spcAft>
              <a:buClr>
                <a:schemeClr val="dk1"/>
              </a:buClr>
              <a:buSzPts val="2000"/>
              <a:buNone/>
            </a:pPr>
            <a:r>
              <a:rPr lang="en-US" sz="2000"/>
              <a:t>Now 50 mL of given hard water = V</a:t>
            </a:r>
            <a:r>
              <a:rPr baseline="-25000" lang="en-US" sz="2000"/>
              <a:t>2</a:t>
            </a:r>
            <a:r>
              <a:rPr lang="en-US" sz="2000"/>
              <a:t> mL of EDTA</a:t>
            </a:r>
            <a:endParaRPr/>
          </a:p>
          <a:p>
            <a:pPr indent="0" lvl="0" marL="0" rtl="0" algn="l">
              <a:lnSpc>
                <a:spcPct val="90000"/>
              </a:lnSpc>
              <a:spcBef>
                <a:spcPts val="1000"/>
              </a:spcBef>
              <a:spcAft>
                <a:spcPts val="0"/>
              </a:spcAft>
              <a:buClr>
                <a:schemeClr val="dk1"/>
              </a:buClr>
              <a:buSzPts val="2000"/>
              <a:buNone/>
            </a:pPr>
            <a:r>
              <a:rPr lang="en-US" sz="2000"/>
              <a:t>                                        = V</a:t>
            </a:r>
            <a:r>
              <a:rPr baseline="-25000" lang="en-US" sz="2000"/>
              <a:t>2</a:t>
            </a:r>
            <a:r>
              <a:rPr lang="en-US" sz="2000"/>
              <a:t> x 50/V</a:t>
            </a:r>
            <a:r>
              <a:rPr baseline="-25000" lang="en-US" sz="2000"/>
              <a:t>1</a:t>
            </a:r>
            <a:r>
              <a:rPr lang="en-US" sz="2000"/>
              <a:t> mg CaCO</a:t>
            </a:r>
            <a:r>
              <a:rPr baseline="-25000" lang="en-US" sz="2000"/>
              <a:t>3</a:t>
            </a:r>
            <a:r>
              <a:rPr lang="en-US" sz="2000"/>
              <a:t> eq.</a:t>
            </a:r>
            <a:endParaRPr/>
          </a:p>
          <a:p>
            <a:pPr indent="0" lvl="0" marL="0" rtl="0" algn="l">
              <a:lnSpc>
                <a:spcPct val="90000"/>
              </a:lnSpc>
              <a:spcBef>
                <a:spcPts val="1000"/>
              </a:spcBef>
              <a:spcAft>
                <a:spcPts val="0"/>
              </a:spcAft>
              <a:buClr>
                <a:schemeClr val="dk1"/>
              </a:buClr>
              <a:buSzPts val="2000"/>
              <a:buNone/>
            </a:pPr>
            <a:r>
              <a:rPr lang="en-US" sz="2000"/>
              <a:t>1 L of given hard water = 20 x V</a:t>
            </a:r>
            <a:r>
              <a:rPr baseline="-25000" lang="en-US" sz="2000"/>
              <a:t>2</a:t>
            </a:r>
            <a:r>
              <a:rPr lang="en-US" sz="2000"/>
              <a:t> x 50/V</a:t>
            </a:r>
            <a:r>
              <a:rPr baseline="-25000" lang="en-US" sz="2000"/>
              <a:t>1</a:t>
            </a:r>
            <a:r>
              <a:rPr lang="en-US" sz="2000"/>
              <a:t> mg CaCO</a:t>
            </a:r>
            <a:r>
              <a:rPr baseline="-25000" lang="en-US" sz="2000"/>
              <a:t>3</a:t>
            </a:r>
            <a:r>
              <a:rPr lang="en-US" sz="2000"/>
              <a:t> eq.</a:t>
            </a:r>
            <a:endParaRPr/>
          </a:p>
          <a:p>
            <a:pPr indent="0" lvl="0" marL="0" rtl="0" algn="l">
              <a:lnSpc>
                <a:spcPct val="90000"/>
              </a:lnSpc>
              <a:spcBef>
                <a:spcPts val="1000"/>
              </a:spcBef>
              <a:spcAft>
                <a:spcPts val="0"/>
              </a:spcAft>
              <a:buClr>
                <a:schemeClr val="dk1"/>
              </a:buClr>
              <a:buSzPts val="2000"/>
              <a:buNone/>
            </a:pPr>
            <a:r>
              <a:rPr b="1" lang="en-US" sz="2000"/>
              <a:t>Total Hardness of water = 1000 V</a:t>
            </a:r>
            <a:r>
              <a:rPr b="1" baseline="-25000" lang="en-US" sz="2000"/>
              <a:t>2</a:t>
            </a:r>
            <a:r>
              <a:rPr b="1" lang="en-US" sz="2000"/>
              <a:t>/V</a:t>
            </a:r>
            <a:r>
              <a:rPr b="1" baseline="-25000" lang="en-US" sz="2000"/>
              <a:t>1</a:t>
            </a:r>
            <a:r>
              <a:rPr b="1" lang="en-US" sz="2000"/>
              <a:t> ppm</a:t>
            </a:r>
            <a:endParaRPr/>
          </a:p>
          <a:p>
            <a:pPr indent="0" lvl="0" marL="0" rtl="0" algn="l">
              <a:lnSpc>
                <a:spcPct val="90000"/>
              </a:lnSpc>
              <a:spcBef>
                <a:spcPts val="1000"/>
              </a:spcBef>
              <a:spcAft>
                <a:spcPts val="0"/>
              </a:spcAft>
              <a:buClr>
                <a:schemeClr val="dk1"/>
              </a:buClr>
              <a:buSzPts val="2000"/>
              <a:buNone/>
            </a:pPr>
            <a:r>
              <a:t/>
            </a:r>
            <a:endParaRPr b="1" sz="2000"/>
          </a:p>
          <a:p>
            <a:pPr indent="0" lvl="0" marL="0" rtl="0" algn="l">
              <a:lnSpc>
                <a:spcPct val="90000"/>
              </a:lnSpc>
              <a:spcBef>
                <a:spcPts val="1000"/>
              </a:spcBef>
              <a:spcAft>
                <a:spcPts val="0"/>
              </a:spcAft>
              <a:buClr>
                <a:schemeClr val="dk1"/>
              </a:buClr>
              <a:buSzPts val="2000"/>
              <a:buNone/>
            </a:pPr>
            <a:r>
              <a:rPr lang="en-US" sz="2000"/>
              <a:t>Now, 50 mL of boiled water = V</a:t>
            </a:r>
            <a:r>
              <a:rPr baseline="-25000" lang="en-US" sz="2000"/>
              <a:t>3</a:t>
            </a:r>
            <a:r>
              <a:rPr lang="en-US" sz="2000"/>
              <a:t> mL of EDTA</a:t>
            </a:r>
            <a:endParaRPr/>
          </a:p>
          <a:p>
            <a:pPr indent="0" lvl="0" marL="0" rtl="0" algn="l">
              <a:lnSpc>
                <a:spcPct val="90000"/>
              </a:lnSpc>
              <a:spcBef>
                <a:spcPts val="1000"/>
              </a:spcBef>
              <a:spcAft>
                <a:spcPts val="0"/>
              </a:spcAft>
              <a:buClr>
                <a:schemeClr val="dk1"/>
              </a:buClr>
              <a:buSzPts val="2000"/>
              <a:buNone/>
            </a:pPr>
            <a:r>
              <a:rPr lang="en-US" sz="2000"/>
              <a:t>                                                   = V</a:t>
            </a:r>
            <a:r>
              <a:rPr baseline="-25000" lang="en-US" sz="2000"/>
              <a:t>3 </a:t>
            </a:r>
            <a:r>
              <a:rPr lang="en-US" sz="2000"/>
              <a:t> x 50/V</a:t>
            </a:r>
            <a:r>
              <a:rPr baseline="-25000" lang="en-US" sz="2000"/>
              <a:t>1 </a:t>
            </a:r>
            <a:r>
              <a:rPr lang="en-US" sz="2000"/>
              <a:t>mg</a:t>
            </a:r>
            <a:r>
              <a:rPr baseline="-25000" lang="en-US" sz="2000"/>
              <a:t>  </a:t>
            </a:r>
            <a:r>
              <a:rPr lang="en-US" sz="2000"/>
              <a:t>CaCO</a:t>
            </a:r>
            <a:r>
              <a:rPr baseline="-25000" lang="en-US" sz="2000"/>
              <a:t>3</a:t>
            </a:r>
            <a:r>
              <a:rPr lang="en-US" sz="2000"/>
              <a:t> eq.</a:t>
            </a:r>
            <a:endParaRPr/>
          </a:p>
          <a:p>
            <a:pPr indent="0" lvl="0" marL="0" rtl="0" algn="l">
              <a:lnSpc>
                <a:spcPct val="90000"/>
              </a:lnSpc>
              <a:spcBef>
                <a:spcPts val="1000"/>
              </a:spcBef>
              <a:spcAft>
                <a:spcPts val="0"/>
              </a:spcAft>
              <a:buClr>
                <a:schemeClr val="dk1"/>
              </a:buClr>
              <a:buSzPts val="2000"/>
              <a:buNone/>
            </a:pPr>
            <a:r>
              <a:rPr lang="en-US" sz="2000"/>
              <a:t>1 L of boiled hard water = 20 x V</a:t>
            </a:r>
            <a:r>
              <a:rPr baseline="-25000" lang="en-US" sz="2000"/>
              <a:t>3</a:t>
            </a:r>
            <a:r>
              <a:rPr lang="en-US" sz="2000"/>
              <a:t> x 50/V</a:t>
            </a:r>
            <a:r>
              <a:rPr baseline="-25000" lang="en-US" sz="2000"/>
              <a:t>1</a:t>
            </a:r>
            <a:r>
              <a:rPr lang="en-US" sz="2000"/>
              <a:t> mg CaCO</a:t>
            </a:r>
            <a:r>
              <a:rPr baseline="-25000" lang="en-US" sz="2000"/>
              <a:t>3</a:t>
            </a:r>
            <a:r>
              <a:rPr lang="en-US" sz="2000"/>
              <a:t> eq.</a:t>
            </a:r>
            <a:endParaRPr/>
          </a:p>
          <a:p>
            <a:pPr indent="0" lvl="0" marL="0" rtl="0" algn="l">
              <a:lnSpc>
                <a:spcPct val="90000"/>
              </a:lnSpc>
              <a:spcBef>
                <a:spcPts val="1000"/>
              </a:spcBef>
              <a:spcAft>
                <a:spcPts val="0"/>
              </a:spcAft>
              <a:buClr>
                <a:schemeClr val="dk1"/>
              </a:buClr>
              <a:buSzPts val="2000"/>
              <a:buNone/>
            </a:pPr>
            <a:r>
              <a:rPr b="1" lang="en-US" sz="2000"/>
              <a:t>Permanent Hardness = 1000 V</a:t>
            </a:r>
            <a:r>
              <a:rPr b="1" baseline="-25000" lang="en-US" sz="2000"/>
              <a:t>3</a:t>
            </a:r>
            <a:r>
              <a:rPr b="1" lang="en-US" sz="2000"/>
              <a:t>/V</a:t>
            </a:r>
            <a:r>
              <a:rPr b="1" baseline="-25000" lang="en-US" sz="2000"/>
              <a:t>1</a:t>
            </a:r>
            <a:r>
              <a:rPr b="1" lang="en-US" sz="2000"/>
              <a:t> ppm</a:t>
            </a:r>
            <a:endParaRPr b="1" sz="20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baseline="-25000"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1cafecac4ed_0_48"/>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1cafecac4ed_0_52"/>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1cafecac4ed_0_55"/>
          <p:cNvPicPr preferRelativeResize="0"/>
          <p:nvPr/>
        </p:nvPicPr>
        <p:blipFill>
          <a:blip r:embed="rId3">
            <a:alphaModFix/>
          </a:blip>
          <a:stretch>
            <a:fillRect/>
          </a:stretch>
        </p:blipFill>
        <p:spPr>
          <a:xfrm>
            <a:off x="0" y="76200"/>
            <a:ext cx="9144000"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Sample A = 14.6 mg of Mg(HCO</a:t>
            </a:r>
            <a:r>
              <a:rPr baseline="-25000" lang="en-US"/>
              <a:t>3</a:t>
            </a:r>
            <a:r>
              <a:rPr lang="en-US"/>
              <a:t>)</a:t>
            </a:r>
            <a:r>
              <a:rPr baseline="-25000" lang="en-US"/>
              <a:t>2</a:t>
            </a:r>
            <a:r>
              <a:rPr lang="en-US"/>
              <a:t> per litre</a:t>
            </a:r>
            <a:endParaRPr/>
          </a:p>
          <a:p>
            <a:pPr indent="0" lvl="0" marL="0" rtl="0" algn="l">
              <a:lnSpc>
                <a:spcPct val="90000"/>
              </a:lnSpc>
              <a:spcBef>
                <a:spcPts val="1000"/>
              </a:spcBef>
              <a:spcAft>
                <a:spcPts val="0"/>
              </a:spcAft>
              <a:buClr>
                <a:schemeClr val="dk1"/>
              </a:buClr>
              <a:buSzPts val="2800"/>
              <a:buNone/>
            </a:pPr>
            <a:r>
              <a:rPr lang="en-US"/>
              <a:t>Sample B = 820 mg of Ca(NO</a:t>
            </a:r>
            <a:r>
              <a:rPr baseline="-25000" lang="en-US"/>
              <a:t>3</a:t>
            </a:r>
            <a:r>
              <a:rPr lang="en-US"/>
              <a:t>)</a:t>
            </a:r>
            <a:r>
              <a:rPr baseline="-25000" lang="en-US"/>
              <a:t>2 </a:t>
            </a:r>
            <a:r>
              <a:rPr lang="en-US"/>
              <a:t>and 2 mg NaNO</a:t>
            </a:r>
            <a:r>
              <a:rPr baseline="-25000" lang="en-US"/>
              <a:t>3</a:t>
            </a:r>
            <a:endParaRPr/>
          </a:p>
          <a:p>
            <a:pPr indent="0" lvl="0" marL="0" rtl="0" algn="l">
              <a:lnSpc>
                <a:spcPct val="90000"/>
              </a:lnSpc>
              <a:spcBef>
                <a:spcPts val="1000"/>
              </a:spcBef>
              <a:spcAft>
                <a:spcPts val="0"/>
              </a:spcAft>
              <a:buClr>
                <a:schemeClr val="dk1"/>
              </a:buClr>
              <a:buSzPts val="2800"/>
              <a:buNone/>
            </a:pPr>
            <a:r>
              <a:rPr lang="en-US"/>
              <a:t>Sample C = 20 g Silica and 16.2 mg Ca(HCO</a:t>
            </a:r>
            <a:r>
              <a:rPr baseline="-25000" lang="en-US"/>
              <a:t>3</a:t>
            </a:r>
            <a:r>
              <a:rPr lang="en-US"/>
              <a:t>)</a:t>
            </a:r>
            <a:r>
              <a:rPr baseline="-25000" lang="en-US"/>
              <a:t>2</a:t>
            </a:r>
            <a:r>
              <a:rPr lang="en-US"/>
              <a:t> per 500 ml</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Determine the hardness of samples A, B, C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nvSpPr>
        <p:spPr>
          <a:xfrm>
            <a:off x="76200" y="1143000"/>
            <a:ext cx="4876800" cy="1143000"/>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rgbClr val="C00000"/>
              </a:buClr>
              <a:buSzPct val="100000"/>
              <a:buFont typeface="Times New Roman"/>
              <a:buNone/>
            </a:pPr>
            <a:r>
              <a:rPr b="1" i="0" lang="en-US" sz="4400" u="none" cap="none" strike="noStrike">
                <a:solidFill>
                  <a:srgbClr val="C00000"/>
                </a:solidFill>
                <a:latin typeface="Times New Roman"/>
                <a:ea typeface="Times New Roman"/>
                <a:cs typeface="Times New Roman"/>
                <a:sym typeface="Times New Roman"/>
              </a:rPr>
              <a:t>Reaction of Soap with Water</a:t>
            </a:r>
            <a:endParaRPr b="1" i="0" sz="4400" u="none" cap="none" strike="noStrike">
              <a:solidFill>
                <a:srgbClr val="C00000"/>
              </a:solidFill>
              <a:latin typeface="Times New Roman"/>
              <a:ea typeface="Times New Roman"/>
              <a:cs typeface="Times New Roman"/>
              <a:sym typeface="Times New Roman"/>
            </a:endParaRPr>
          </a:p>
        </p:txBody>
      </p:sp>
      <p:pic>
        <p:nvPicPr>
          <p:cNvPr id="101" name="Google Shape;101;p3"/>
          <p:cNvPicPr preferRelativeResize="0"/>
          <p:nvPr/>
        </p:nvPicPr>
        <p:blipFill rotWithShape="1">
          <a:blip r:embed="rId3">
            <a:alphaModFix/>
          </a:blip>
          <a:srcRect b="0" l="0" r="0" t="0"/>
          <a:stretch/>
        </p:blipFill>
        <p:spPr>
          <a:xfrm>
            <a:off x="0" y="2345137"/>
            <a:ext cx="5791200" cy="3598463"/>
          </a:xfrm>
          <a:prstGeom prst="rect">
            <a:avLst/>
          </a:prstGeom>
          <a:noFill/>
          <a:ln>
            <a:noFill/>
          </a:ln>
        </p:spPr>
      </p:pic>
      <p:pic>
        <p:nvPicPr>
          <p:cNvPr id="102" name="Google Shape;102;p3"/>
          <p:cNvPicPr preferRelativeResize="0"/>
          <p:nvPr/>
        </p:nvPicPr>
        <p:blipFill rotWithShape="1">
          <a:blip r:embed="rId4">
            <a:alphaModFix/>
          </a:blip>
          <a:srcRect b="0" l="0" r="0" t="0"/>
          <a:stretch/>
        </p:blipFill>
        <p:spPr>
          <a:xfrm>
            <a:off x="5687291" y="914400"/>
            <a:ext cx="3380509" cy="182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9"/>
          <p:cNvSpPr txBox="1"/>
          <p:nvPr/>
        </p:nvSpPr>
        <p:spPr>
          <a:xfrm>
            <a:off x="457200" y="274638"/>
            <a:ext cx="8229600" cy="71596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3200"/>
              <a:buFont typeface="Calibri"/>
              <a:buNone/>
            </a:pPr>
            <a:r>
              <a:rPr b="1" i="0" lang="en-US" sz="3200" u="none" cap="none" strike="noStrike">
                <a:solidFill>
                  <a:srgbClr val="C00000"/>
                </a:solidFill>
                <a:latin typeface="Calibri"/>
                <a:ea typeface="Calibri"/>
                <a:cs typeface="Calibri"/>
                <a:sym typeface="Calibri"/>
              </a:rPr>
              <a:t>Hardness Numerical</a:t>
            </a:r>
            <a:endParaRPr b="1" i="0" sz="3200" u="none" cap="none" strike="noStrike">
              <a:solidFill>
                <a:srgbClr val="C00000"/>
              </a:solidFill>
              <a:latin typeface="Calibri"/>
              <a:ea typeface="Calibri"/>
              <a:cs typeface="Calibri"/>
              <a:sym typeface="Calibri"/>
            </a:endParaRPr>
          </a:p>
        </p:txBody>
      </p:sp>
      <p:graphicFrame>
        <p:nvGraphicFramePr>
          <p:cNvPr id="259" name="Google Shape;259;p19"/>
          <p:cNvGraphicFramePr/>
          <p:nvPr/>
        </p:nvGraphicFramePr>
        <p:xfrm>
          <a:off x="609599" y="1066801"/>
          <a:ext cx="3000000" cy="3000000"/>
        </p:xfrm>
        <a:graphic>
          <a:graphicData uri="http://schemas.openxmlformats.org/drawingml/2006/table">
            <a:tbl>
              <a:tblPr bandRow="1" firstRow="1">
                <a:noFill/>
                <a:tableStyleId>{7160BDD5-AAFF-46CB-9ED9-C8BC804BB651}</a:tableStyleId>
              </a:tblPr>
              <a:tblGrid>
                <a:gridCol w="666425"/>
                <a:gridCol w="1496000"/>
                <a:gridCol w="1218575"/>
                <a:gridCol w="1088025"/>
                <a:gridCol w="1140375"/>
                <a:gridCol w="1573150"/>
                <a:gridCol w="818450"/>
              </a:tblGrid>
              <a:tr h="970325">
                <a:tc>
                  <a:txBody>
                    <a:bodyPr/>
                    <a:lstStyle/>
                    <a:p>
                      <a:pPr indent="0" lvl="0" marL="0" marR="0" rtl="0" algn="l">
                        <a:spcBef>
                          <a:spcPts val="0"/>
                        </a:spcBef>
                        <a:spcAft>
                          <a:spcPts val="0"/>
                        </a:spcAft>
                        <a:buNone/>
                      </a:pPr>
                      <a:r>
                        <a:rPr lang="en-US" sz="1800"/>
                        <a:t>Sr. No.</a:t>
                      </a:r>
                      <a:endParaRPr sz="1800"/>
                    </a:p>
                  </a:txBody>
                  <a:tcPr marT="45725" marB="45725" marR="91450" marL="91450"/>
                </a:tc>
                <a:tc>
                  <a:txBody>
                    <a:bodyPr/>
                    <a:lstStyle/>
                    <a:p>
                      <a:pPr indent="0" lvl="0" marL="0" marR="0" rtl="0" algn="l">
                        <a:spcBef>
                          <a:spcPts val="0"/>
                        </a:spcBef>
                        <a:spcAft>
                          <a:spcPts val="0"/>
                        </a:spcAft>
                        <a:buNone/>
                      </a:pPr>
                      <a:r>
                        <a:rPr lang="en-US" sz="1800"/>
                        <a:t>Type of impurity</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Amount  of impurity</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Molecular mass</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M.F.</a:t>
                      </a:r>
                      <a:endParaRPr sz="1800"/>
                    </a:p>
                  </a:txBody>
                  <a:tcPr marT="45725" marB="45725" marR="91450" marL="91450"/>
                </a:tc>
                <a:tc>
                  <a:txBody>
                    <a:bodyPr/>
                    <a:lstStyle/>
                    <a:p>
                      <a:pPr indent="0" lvl="0" marL="0" marR="0" rtl="0" algn="l">
                        <a:spcBef>
                          <a:spcPts val="0"/>
                        </a:spcBef>
                        <a:spcAft>
                          <a:spcPts val="0"/>
                        </a:spcAft>
                        <a:buNone/>
                      </a:pPr>
                      <a:r>
                        <a:rPr lang="en-US" sz="1800"/>
                        <a:t>Equivalence  of Ca CO3</a:t>
                      </a:r>
                      <a:endParaRPr/>
                    </a:p>
                    <a:p>
                      <a:pPr indent="0" lvl="0" marL="0" marR="0" rtl="0" algn="l">
                        <a:spcBef>
                          <a:spcPts val="0"/>
                        </a:spcBef>
                        <a:spcAft>
                          <a:spcPts val="0"/>
                        </a:spcAft>
                        <a:buNone/>
                      </a:pPr>
                      <a:r>
                        <a:rPr lang="en-US" sz="1800"/>
                        <a:t>Hardness</a:t>
                      </a:r>
                      <a:endParaRPr sz="1800"/>
                    </a:p>
                  </a:txBody>
                  <a:tcPr marT="45725" marB="45725" marR="91450" marL="91450"/>
                </a:tc>
                <a:tc>
                  <a:txBody>
                    <a:bodyPr/>
                    <a:lstStyle/>
                    <a:p>
                      <a:pPr indent="0" lvl="0" marL="0" marR="0" rtl="0" algn="l">
                        <a:spcBef>
                          <a:spcPts val="0"/>
                        </a:spcBef>
                        <a:spcAft>
                          <a:spcPts val="0"/>
                        </a:spcAft>
                        <a:buNone/>
                      </a:pPr>
                      <a:r>
                        <a:rPr lang="en-US" sz="1800"/>
                        <a:t>Hardness Type</a:t>
                      </a:r>
                      <a:endParaRPr sz="1800"/>
                    </a:p>
                  </a:txBody>
                  <a:tcPr marT="45725" marB="45725" marR="91450" marL="91450"/>
                </a:tc>
              </a:tr>
              <a:tr h="3906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Ca(HCO</a:t>
                      </a:r>
                      <a:r>
                        <a:rPr baseline="-25000" lang="en-US" sz="1800"/>
                        <a:t>3</a:t>
                      </a:r>
                      <a:r>
                        <a:rPr lang="en-US" sz="1800"/>
                        <a:t>)</a:t>
                      </a:r>
                      <a:r>
                        <a:rPr baseline="-25000" lang="en-US" sz="1800"/>
                        <a:t>2</a:t>
                      </a:r>
                      <a:endParaRPr baseline="-25000" sz="1800"/>
                    </a:p>
                  </a:txBody>
                  <a:tcPr marT="45725" marB="45725" marR="91450" marL="91450"/>
                </a:tc>
                <a:tc>
                  <a:txBody>
                    <a:bodyPr/>
                    <a:lstStyle/>
                    <a:p>
                      <a:pPr indent="0" lvl="0" marL="0" marR="0" rtl="0" algn="l">
                        <a:spcBef>
                          <a:spcPts val="0"/>
                        </a:spcBef>
                        <a:spcAft>
                          <a:spcPts val="0"/>
                        </a:spcAft>
                        <a:buNone/>
                      </a:pPr>
                      <a:r>
                        <a:rPr lang="en-US" sz="1800"/>
                        <a:t>8.1 ppm</a:t>
                      </a:r>
                      <a:endParaRPr sz="1800"/>
                    </a:p>
                  </a:txBody>
                  <a:tcPr marT="45725" marB="45725" marR="91450" marL="91450"/>
                </a:tc>
                <a:tc>
                  <a:txBody>
                    <a:bodyPr/>
                    <a:lstStyle/>
                    <a:p>
                      <a:pPr indent="0" lvl="0" marL="0" marR="0" rtl="0" algn="l">
                        <a:spcBef>
                          <a:spcPts val="0"/>
                        </a:spcBef>
                        <a:spcAft>
                          <a:spcPts val="0"/>
                        </a:spcAft>
                        <a:buNone/>
                      </a:pPr>
                      <a:r>
                        <a:rPr lang="en-US" sz="1800"/>
                        <a:t>162</a:t>
                      </a:r>
                      <a:endParaRPr sz="1800"/>
                    </a:p>
                  </a:txBody>
                  <a:tcPr marT="45725" marB="45725" marR="91450" marL="91450"/>
                </a:tc>
                <a:tc>
                  <a:txBody>
                    <a:bodyPr/>
                    <a:lstStyle/>
                    <a:p>
                      <a:pPr indent="0" lvl="0" marL="0" marR="0" rtl="0" algn="l">
                        <a:spcBef>
                          <a:spcPts val="0"/>
                        </a:spcBef>
                        <a:spcAft>
                          <a:spcPts val="0"/>
                        </a:spcAft>
                        <a:buNone/>
                      </a:pPr>
                      <a:r>
                        <a:rPr lang="en-US" sz="1800"/>
                        <a:t>100/162</a:t>
                      </a:r>
                      <a:endParaRPr sz="1800"/>
                    </a:p>
                  </a:txBody>
                  <a:tcPr marT="45725" marB="45725" marR="91450" marL="91450"/>
                </a:tc>
                <a:tc>
                  <a:txBody>
                    <a:bodyPr/>
                    <a:lstStyle/>
                    <a:p>
                      <a:pPr indent="0" lvl="0" marL="0" marR="0" rtl="0" algn="l">
                        <a:spcBef>
                          <a:spcPts val="0"/>
                        </a:spcBef>
                        <a:spcAft>
                          <a:spcPts val="0"/>
                        </a:spcAft>
                        <a:buNone/>
                      </a:pPr>
                      <a:r>
                        <a:rPr lang="en-US" sz="1800"/>
                        <a:t>5 ppm</a:t>
                      </a:r>
                      <a:endParaRPr sz="1800"/>
                    </a:p>
                  </a:txBody>
                  <a:tcPr marT="45725" marB="45725" marR="91450" marL="91450"/>
                </a:tc>
                <a:tc>
                  <a:txBody>
                    <a:bodyPr/>
                    <a:lstStyle/>
                    <a:p>
                      <a:pPr indent="0" lvl="0" marL="0" marR="0" rtl="0" algn="l">
                        <a:spcBef>
                          <a:spcPts val="0"/>
                        </a:spcBef>
                        <a:spcAft>
                          <a:spcPts val="0"/>
                        </a:spcAft>
                        <a:buNone/>
                      </a:pPr>
                      <a:r>
                        <a:rPr lang="en-US" sz="1800"/>
                        <a:t>T</a:t>
                      </a:r>
                      <a:endParaRPr sz="1800"/>
                    </a:p>
                  </a:txBody>
                  <a:tcPr marT="45725" marB="45725" marR="91450" marL="91450"/>
                </a:tc>
              </a:tr>
              <a:tr h="3906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Mg(NO3)2</a:t>
                      </a:r>
                      <a:endParaRPr sz="1800"/>
                    </a:p>
                  </a:txBody>
                  <a:tcPr marT="45725" marB="45725" marR="91450" marL="91450"/>
                </a:tc>
                <a:tc>
                  <a:txBody>
                    <a:bodyPr/>
                    <a:lstStyle/>
                    <a:p>
                      <a:pPr indent="0" lvl="0" marL="0" marR="0" rtl="0" algn="l">
                        <a:spcBef>
                          <a:spcPts val="0"/>
                        </a:spcBef>
                        <a:spcAft>
                          <a:spcPts val="0"/>
                        </a:spcAft>
                        <a:buNone/>
                      </a:pPr>
                      <a:r>
                        <a:rPr lang="en-US" sz="1800"/>
                        <a:t>14.8 ppm</a:t>
                      </a:r>
                      <a:endParaRPr sz="1800"/>
                    </a:p>
                  </a:txBody>
                  <a:tcPr marT="45725" marB="45725" marR="91450" marL="91450"/>
                </a:tc>
                <a:tc>
                  <a:txBody>
                    <a:bodyPr/>
                    <a:lstStyle/>
                    <a:p>
                      <a:pPr indent="0" lvl="0" marL="0" marR="0" rtl="0" algn="l">
                        <a:spcBef>
                          <a:spcPts val="0"/>
                        </a:spcBef>
                        <a:spcAft>
                          <a:spcPts val="0"/>
                        </a:spcAft>
                        <a:buNone/>
                      </a:pPr>
                      <a:r>
                        <a:rPr lang="en-US" sz="1800"/>
                        <a:t>148</a:t>
                      </a:r>
                      <a:endParaRPr sz="1800"/>
                    </a:p>
                  </a:txBody>
                  <a:tcPr marT="45725" marB="45725" marR="91450" marL="91450"/>
                </a:tc>
                <a:tc>
                  <a:txBody>
                    <a:bodyPr/>
                    <a:lstStyle/>
                    <a:p>
                      <a:pPr indent="0" lvl="0" marL="0" marR="0" rtl="0" algn="l">
                        <a:spcBef>
                          <a:spcPts val="0"/>
                        </a:spcBef>
                        <a:spcAft>
                          <a:spcPts val="0"/>
                        </a:spcAft>
                        <a:buNone/>
                      </a:pPr>
                      <a:r>
                        <a:rPr lang="en-US" sz="1800"/>
                        <a:t>100/ 148</a:t>
                      </a:r>
                      <a:endParaRPr sz="1800"/>
                    </a:p>
                  </a:txBody>
                  <a:tcPr marT="45725" marB="45725" marR="91450" marL="91450"/>
                </a:tc>
                <a:tc>
                  <a:txBody>
                    <a:bodyPr/>
                    <a:lstStyle/>
                    <a:p>
                      <a:pPr indent="0" lvl="0" marL="0" marR="0" rtl="0" algn="l">
                        <a:spcBef>
                          <a:spcPts val="0"/>
                        </a:spcBef>
                        <a:spcAft>
                          <a:spcPts val="0"/>
                        </a:spcAft>
                        <a:buNone/>
                      </a:pPr>
                      <a:r>
                        <a:rPr lang="en-US" sz="1800"/>
                        <a:t>10 ppm</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r>
              <a:tr h="39065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MgSO4</a:t>
                      </a:r>
                      <a:endParaRPr sz="1800"/>
                    </a:p>
                  </a:txBody>
                  <a:tcPr marT="45725" marB="45725" marR="91450" marL="91450"/>
                </a:tc>
                <a:tc>
                  <a:txBody>
                    <a:bodyPr/>
                    <a:lstStyle/>
                    <a:p>
                      <a:pPr indent="0" lvl="0" marL="0" marR="0" rtl="0" algn="l">
                        <a:spcBef>
                          <a:spcPts val="0"/>
                        </a:spcBef>
                        <a:spcAft>
                          <a:spcPts val="0"/>
                        </a:spcAft>
                        <a:buNone/>
                      </a:pPr>
                      <a:r>
                        <a:rPr lang="en-US" sz="1800"/>
                        <a:t>3 ppm</a:t>
                      </a:r>
                      <a:endParaRPr sz="1800"/>
                    </a:p>
                  </a:txBody>
                  <a:tcPr marT="45725" marB="45725" marR="91450" marL="91450"/>
                </a:tc>
                <a:tc>
                  <a:txBody>
                    <a:bodyPr/>
                    <a:lstStyle/>
                    <a:p>
                      <a:pPr indent="0" lvl="0" marL="0" marR="0" rtl="0" algn="l">
                        <a:spcBef>
                          <a:spcPts val="0"/>
                        </a:spcBef>
                        <a:spcAft>
                          <a:spcPts val="0"/>
                        </a:spcAft>
                        <a:buNone/>
                      </a:pPr>
                      <a:r>
                        <a:rPr lang="en-US" sz="1800"/>
                        <a:t>120</a:t>
                      </a:r>
                      <a:endParaRPr sz="1800"/>
                    </a:p>
                  </a:txBody>
                  <a:tcPr marT="45725" marB="45725" marR="91450" marL="91450"/>
                </a:tc>
                <a:tc>
                  <a:txBody>
                    <a:bodyPr/>
                    <a:lstStyle/>
                    <a:p>
                      <a:pPr indent="0" lvl="0" marL="0" marR="0" rtl="0" algn="l">
                        <a:spcBef>
                          <a:spcPts val="0"/>
                        </a:spcBef>
                        <a:spcAft>
                          <a:spcPts val="0"/>
                        </a:spcAft>
                        <a:buNone/>
                      </a:pPr>
                      <a:r>
                        <a:rPr lang="en-US" sz="1800"/>
                        <a:t>100/120</a:t>
                      </a:r>
                      <a:endParaRPr sz="1800"/>
                    </a:p>
                  </a:txBody>
                  <a:tcPr marT="45725" marB="45725" marR="91450" marL="91450"/>
                </a:tc>
                <a:tc>
                  <a:txBody>
                    <a:bodyPr/>
                    <a:lstStyle/>
                    <a:p>
                      <a:pPr indent="0" lvl="0" marL="0" marR="0" rtl="0" algn="l">
                        <a:spcBef>
                          <a:spcPts val="0"/>
                        </a:spcBef>
                        <a:spcAft>
                          <a:spcPts val="0"/>
                        </a:spcAft>
                        <a:buNone/>
                      </a:pPr>
                      <a:r>
                        <a:rPr lang="en-US" sz="1800"/>
                        <a:t>2.5 ppm</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r>
              <a:tr h="390650">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CaCl2</a:t>
                      </a:r>
                      <a:endParaRPr sz="1800"/>
                    </a:p>
                  </a:txBody>
                  <a:tcPr marT="45725" marB="45725" marR="91450" marL="91450"/>
                </a:tc>
                <a:tc>
                  <a:txBody>
                    <a:bodyPr/>
                    <a:lstStyle/>
                    <a:p>
                      <a:pPr indent="0" lvl="0" marL="0" marR="0" rtl="0" algn="l">
                        <a:spcBef>
                          <a:spcPts val="0"/>
                        </a:spcBef>
                        <a:spcAft>
                          <a:spcPts val="0"/>
                        </a:spcAft>
                        <a:buNone/>
                      </a:pPr>
                      <a:r>
                        <a:rPr lang="en-US" sz="1800"/>
                        <a:t>2.22</a:t>
                      </a:r>
                      <a:r>
                        <a:rPr lang="en-US" sz="1800"/>
                        <a:t> ppm</a:t>
                      </a:r>
                      <a:endParaRPr sz="1800"/>
                    </a:p>
                  </a:txBody>
                  <a:tcPr marT="45725" marB="45725" marR="91450" marL="91450"/>
                </a:tc>
                <a:tc>
                  <a:txBody>
                    <a:bodyPr/>
                    <a:lstStyle/>
                    <a:p>
                      <a:pPr indent="0" lvl="0" marL="0" marR="0" rtl="0" algn="l">
                        <a:spcBef>
                          <a:spcPts val="0"/>
                        </a:spcBef>
                        <a:spcAft>
                          <a:spcPts val="0"/>
                        </a:spcAft>
                        <a:buNone/>
                      </a:pPr>
                      <a:r>
                        <a:rPr lang="en-US" sz="1800"/>
                        <a:t>111</a:t>
                      </a:r>
                      <a:endParaRPr sz="1800"/>
                    </a:p>
                  </a:txBody>
                  <a:tcPr marT="45725" marB="45725" marR="91450" marL="91450"/>
                </a:tc>
                <a:tc>
                  <a:txBody>
                    <a:bodyPr/>
                    <a:lstStyle/>
                    <a:p>
                      <a:pPr indent="0" lvl="0" marL="0" marR="0" rtl="0" algn="l">
                        <a:spcBef>
                          <a:spcPts val="0"/>
                        </a:spcBef>
                        <a:spcAft>
                          <a:spcPts val="0"/>
                        </a:spcAft>
                        <a:buNone/>
                      </a:pPr>
                      <a:r>
                        <a:rPr lang="en-US" sz="1800"/>
                        <a:t>100/111</a:t>
                      </a:r>
                      <a:endParaRPr sz="1800"/>
                    </a:p>
                  </a:txBody>
                  <a:tcPr marT="45725" marB="45725" marR="91450" marL="91450"/>
                </a:tc>
                <a:tc>
                  <a:txBody>
                    <a:bodyPr/>
                    <a:lstStyle/>
                    <a:p>
                      <a:pPr indent="0" lvl="0" marL="0" marR="0" rtl="0" algn="l">
                        <a:spcBef>
                          <a:spcPts val="0"/>
                        </a:spcBef>
                        <a:spcAft>
                          <a:spcPts val="0"/>
                        </a:spcAft>
                        <a:buNone/>
                      </a:pPr>
                      <a:r>
                        <a:rPr lang="en-US" sz="1800"/>
                        <a:t>2 ppm</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r>
              <a:tr h="390650">
                <a:tc>
                  <a:txBody>
                    <a:bodyPr/>
                    <a:lstStyle/>
                    <a:p>
                      <a:pPr indent="0" lvl="0" marL="0" marR="0" rtl="0" algn="l">
                        <a:spcBef>
                          <a:spcPts val="0"/>
                        </a:spcBef>
                        <a:spcAft>
                          <a:spcPts val="0"/>
                        </a:spcAft>
                        <a:buNone/>
                      </a:pPr>
                      <a:r>
                        <a:rPr lang="en-US" sz="1800"/>
                        <a:t>5</a:t>
                      </a:r>
                      <a:endParaRPr sz="1800"/>
                    </a:p>
                  </a:txBody>
                  <a:tcPr marT="45725" marB="45725" marR="91450" marL="91450"/>
                </a:tc>
                <a:tc>
                  <a:txBody>
                    <a:bodyPr/>
                    <a:lstStyle/>
                    <a:p>
                      <a:pPr indent="0" lvl="0" marL="0" marR="0" rtl="0" algn="l">
                        <a:spcBef>
                          <a:spcPts val="0"/>
                        </a:spcBef>
                        <a:spcAft>
                          <a:spcPts val="0"/>
                        </a:spcAft>
                        <a:buNone/>
                      </a:pPr>
                      <a:r>
                        <a:rPr lang="en-US" sz="1800"/>
                        <a:t>KNO3</a:t>
                      </a:r>
                      <a:endParaRPr sz="1800"/>
                    </a:p>
                  </a:txBody>
                  <a:tcPr marT="45725" marB="45725" marR="91450" marL="91450"/>
                </a:tc>
                <a:tc>
                  <a:txBody>
                    <a:bodyPr/>
                    <a:lstStyle/>
                    <a:p>
                      <a:pPr indent="0" lvl="0" marL="0" marR="0" rtl="0" algn="l">
                        <a:spcBef>
                          <a:spcPts val="0"/>
                        </a:spcBef>
                        <a:spcAft>
                          <a:spcPts val="0"/>
                        </a:spcAft>
                        <a:buNone/>
                      </a:pPr>
                      <a:r>
                        <a:rPr lang="en-US" sz="1800"/>
                        <a:t>5 ppm</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N.H.</a:t>
                      </a:r>
                      <a:endParaRPr sz="1800"/>
                    </a:p>
                  </a:txBody>
                  <a:tcPr marT="45725" marB="45725" marR="91450" marL="91450"/>
                </a:tc>
              </a:tr>
              <a:tr h="390650">
                <a:tc>
                  <a:txBody>
                    <a:bodyPr/>
                    <a:lstStyle/>
                    <a:p>
                      <a:pPr indent="0" lvl="0" marL="0" marR="0" rtl="0" algn="l">
                        <a:spcBef>
                          <a:spcPts val="0"/>
                        </a:spcBef>
                        <a:spcAft>
                          <a:spcPts val="0"/>
                        </a:spcAft>
                        <a:buNone/>
                      </a:pPr>
                      <a:r>
                        <a:rPr lang="en-US" sz="1800"/>
                        <a:t>6</a:t>
                      </a:r>
                      <a:endParaRPr sz="1800"/>
                    </a:p>
                  </a:txBody>
                  <a:tcPr marT="45725" marB="45725" marR="91450" marL="91450"/>
                </a:tc>
                <a:tc>
                  <a:txBody>
                    <a:bodyPr/>
                    <a:lstStyle/>
                    <a:p>
                      <a:pPr indent="0" lvl="0" marL="0" marR="0" rtl="0" algn="l">
                        <a:spcBef>
                          <a:spcPts val="0"/>
                        </a:spcBef>
                        <a:spcAft>
                          <a:spcPts val="0"/>
                        </a:spcAft>
                        <a:buNone/>
                      </a:pPr>
                      <a:r>
                        <a:rPr lang="en-US" sz="1800"/>
                        <a:t>FeSO4.7H2O</a:t>
                      </a:r>
                      <a:endParaRPr/>
                    </a:p>
                  </a:txBody>
                  <a:tcPr marT="45725" marB="45725" marR="91450" marL="91450"/>
                </a:tc>
                <a:tc>
                  <a:txBody>
                    <a:bodyPr/>
                    <a:lstStyle/>
                    <a:p>
                      <a:pPr indent="0" lvl="0" marL="0" marR="0" rtl="0" algn="l">
                        <a:spcBef>
                          <a:spcPts val="0"/>
                        </a:spcBef>
                        <a:spcAft>
                          <a:spcPts val="0"/>
                        </a:spcAft>
                        <a:buNone/>
                      </a:pPr>
                      <a:r>
                        <a:rPr lang="en-US" sz="1800"/>
                        <a:t>5.75 ppm</a:t>
                      </a:r>
                      <a:endParaRPr sz="1800"/>
                    </a:p>
                  </a:txBody>
                  <a:tcPr marT="45725" marB="45725" marR="91450" marL="91450"/>
                </a:tc>
                <a:tc>
                  <a:txBody>
                    <a:bodyPr/>
                    <a:lstStyle/>
                    <a:p>
                      <a:pPr indent="0" lvl="0" marL="0" marR="0" rtl="0" algn="l">
                        <a:spcBef>
                          <a:spcPts val="0"/>
                        </a:spcBef>
                        <a:spcAft>
                          <a:spcPts val="0"/>
                        </a:spcAft>
                        <a:buNone/>
                      </a:pPr>
                      <a:r>
                        <a:rPr lang="en-US" sz="1800"/>
                        <a:t>278</a:t>
                      </a:r>
                      <a:endParaRPr sz="1800"/>
                    </a:p>
                  </a:txBody>
                  <a:tcPr marT="45725" marB="45725" marR="91450" marL="91450"/>
                </a:tc>
                <a:tc>
                  <a:txBody>
                    <a:bodyPr/>
                    <a:lstStyle/>
                    <a:p>
                      <a:pPr indent="0" lvl="0" marL="0" marR="0" rtl="0" algn="l">
                        <a:spcBef>
                          <a:spcPts val="0"/>
                        </a:spcBef>
                        <a:spcAft>
                          <a:spcPts val="0"/>
                        </a:spcAft>
                        <a:buNone/>
                      </a:pPr>
                      <a:r>
                        <a:rPr lang="en-US" sz="1800"/>
                        <a:t>100/278</a:t>
                      </a:r>
                      <a:endParaRPr sz="1800"/>
                    </a:p>
                  </a:txBody>
                  <a:tcPr marT="45725" marB="45725" marR="91450" marL="91450"/>
                </a:tc>
                <a:tc>
                  <a:txBody>
                    <a:bodyPr/>
                    <a:lstStyle/>
                    <a:p>
                      <a:pPr indent="0" lvl="0" marL="0" marR="0" rtl="0" algn="l">
                        <a:spcBef>
                          <a:spcPts val="0"/>
                        </a:spcBef>
                        <a:spcAft>
                          <a:spcPts val="0"/>
                        </a:spcAft>
                        <a:buNone/>
                      </a:pPr>
                      <a:r>
                        <a:rPr lang="en-US" sz="1800"/>
                        <a:t>2.06 ppm</a:t>
                      </a:r>
                      <a:endParaRPr sz="1800"/>
                    </a:p>
                  </a:txBody>
                  <a:tcPr marT="45725" marB="45725" marR="91450" marL="91450"/>
                </a:tc>
                <a:tc>
                  <a:txBody>
                    <a:bodyPr/>
                    <a:lstStyle/>
                    <a:p>
                      <a:pPr indent="0" lvl="0" marL="0" marR="0" rtl="0" algn="l">
                        <a:spcBef>
                          <a:spcPts val="0"/>
                        </a:spcBef>
                        <a:spcAft>
                          <a:spcPts val="0"/>
                        </a:spcAft>
                        <a:buNone/>
                      </a:pPr>
                      <a:r>
                        <a:rPr lang="en-US" sz="1800"/>
                        <a:t>P</a:t>
                      </a:r>
                      <a:endParaRPr sz="1800"/>
                    </a:p>
                  </a:txBody>
                  <a:tcPr marT="45725" marB="45725" marR="91450" marL="91450"/>
                </a:tc>
              </a:tr>
              <a:tr h="390650">
                <a:tc>
                  <a:txBody>
                    <a:bodyPr/>
                    <a:lstStyle/>
                    <a:p>
                      <a:pPr indent="0" lvl="0" marL="0" marR="0" rtl="0" algn="l">
                        <a:spcBef>
                          <a:spcPts val="0"/>
                        </a:spcBef>
                        <a:spcAft>
                          <a:spcPts val="0"/>
                        </a:spcAft>
                        <a:buNone/>
                      </a:pPr>
                      <a:r>
                        <a:rPr lang="en-US" sz="1800"/>
                        <a:t>7</a:t>
                      </a:r>
                      <a:endParaRPr sz="1800"/>
                    </a:p>
                  </a:txBody>
                  <a:tcPr marT="45725" marB="45725" marR="91450" marL="91450"/>
                </a:tc>
                <a:tc>
                  <a:txBody>
                    <a:bodyPr/>
                    <a:lstStyle/>
                    <a:p>
                      <a:pPr indent="0" lvl="0" marL="0" marR="0" rtl="0" algn="l">
                        <a:spcBef>
                          <a:spcPts val="0"/>
                        </a:spcBef>
                        <a:spcAft>
                          <a:spcPts val="0"/>
                        </a:spcAft>
                        <a:buNone/>
                      </a:pPr>
                      <a:r>
                        <a:rPr lang="en-US" sz="1800"/>
                        <a:t>NaHCO3</a:t>
                      </a:r>
                      <a:endParaRPr sz="1800"/>
                    </a:p>
                  </a:txBody>
                  <a:tcPr marT="45725" marB="45725" marR="91450" marL="91450"/>
                </a:tc>
                <a:tc>
                  <a:txBody>
                    <a:bodyPr/>
                    <a:lstStyle/>
                    <a:p>
                      <a:pPr indent="0" lvl="0" marL="0" marR="0" rtl="0" algn="l">
                        <a:spcBef>
                          <a:spcPts val="0"/>
                        </a:spcBef>
                        <a:spcAft>
                          <a:spcPts val="0"/>
                        </a:spcAft>
                        <a:buNone/>
                      </a:pPr>
                      <a:r>
                        <a:rPr lang="en-US" sz="1800"/>
                        <a:t>3 ppm</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a:t>
                      </a:r>
                      <a:endParaRPr sz="1800"/>
                    </a:p>
                  </a:txBody>
                  <a:tcPr marT="45725" marB="45725" marR="91450" marL="91450"/>
                </a:tc>
                <a:tc>
                  <a:txBody>
                    <a:bodyPr/>
                    <a:lstStyle/>
                    <a:p>
                      <a:pPr indent="0" lvl="0" marL="0" marR="0" rtl="0" algn="l">
                        <a:spcBef>
                          <a:spcPts val="0"/>
                        </a:spcBef>
                        <a:spcAft>
                          <a:spcPts val="0"/>
                        </a:spcAft>
                        <a:buNone/>
                      </a:pPr>
                      <a:r>
                        <a:rPr lang="en-US" sz="1800"/>
                        <a:t>N.H</a:t>
                      </a:r>
                      <a:endParaRPr sz="1800"/>
                    </a:p>
                  </a:txBody>
                  <a:tcPr marT="45725" marB="45725" marR="91450" marL="91450"/>
                </a:tc>
              </a:tr>
              <a:tr h="390650">
                <a:tc>
                  <a:txBody>
                    <a:bodyPr/>
                    <a:lstStyle/>
                    <a:p>
                      <a:pPr indent="0" lvl="0" marL="0" marR="0" rtl="0" algn="l">
                        <a:spcBef>
                          <a:spcPts val="0"/>
                        </a:spcBef>
                        <a:spcAft>
                          <a:spcPts val="0"/>
                        </a:spcAft>
                        <a:buNone/>
                      </a:pPr>
                      <a:r>
                        <a:t/>
                      </a:r>
                      <a:endParaRPr sz="1800"/>
                    </a:p>
                  </a:txBody>
                  <a:tcPr marT="45725" marB="45725" marR="91450" marL="91450"/>
                </a:tc>
                <a:tc gridSpan="5">
                  <a:txBody>
                    <a:bodyPr/>
                    <a:lstStyle/>
                    <a:p>
                      <a:pPr indent="0" lvl="0" marL="0" marR="0" rtl="0" algn="l">
                        <a:spcBef>
                          <a:spcPts val="0"/>
                        </a:spcBef>
                        <a:spcAft>
                          <a:spcPts val="0"/>
                        </a:spcAft>
                        <a:buNone/>
                      </a:pPr>
                      <a:r>
                        <a:rPr b="1" lang="en-US" sz="1800"/>
                        <a:t>Temporary</a:t>
                      </a:r>
                      <a:r>
                        <a:rPr b="1" lang="en-US" sz="1800"/>
                        <a:t> Hardness  = 5 ppm</a:t>
                      </a:r>
                      <a:endParaRPr b="1" sz="1800"/>
                    </a:p>
                  </a:txBody>
                  <a:tcPr marT="45725" marB="45725" marR="91450" marL="91450"/>
                </a:tc>
                <a:tc hMerge="1"/>
                <a:tc hMerge="1"/>
                <a:tc hMerge="1"/>
                <a:tc hMerge="1"/>
                <a:tc>
                  <a:txBody>
                    <a:bodyPr/>
                    <a:lstStyle/>
                    <a:p>
                      <a:pPr indent="0" lvl="0" marL="0" marR="0" rtl="0" algn="l">
                        <a:spcBef>
                          <a:spcPts val="0"/>
                        </a:spcBef>
                        <a:spcAft>
                          <a:spcPts val="0"/>
                        </a:spcAft>
                        <a:buNone/>
                      </a:pPr>
                      <a:r>
                        <a:t/>
                      </a:r>
                      <a:endParaRPr sz="1800"/>
                    </a:p>
                  </a:txBody>
                  <a:tcPr marT="45725" marB="45725" marR="91450" marL="91450"/>
                </a:tc>
              </a:tr>
              <a:tr h="390650">
                <a:tc>
                  <a:txBody>
                    <a:bodyPr/>
                    <a:lstStyle/>
                    <a:p>
                      <a:pPr indent="0" lvl="0" marL="0" marR="0" rtl="0" algn="l">
                        <a:spcBef>
                          <a:spcPts val="0"/>
                        </a:spcBef>
                        <a:spcAft>
                          <a:spcPts val="0"/>
                        </a:spcAft>
                        <a:buNone/>
                      </a:pPr>
                      <a:r>
                        <a:t/>
                      </a:r>
                      <a:endParaRPr sz="1800"/>
                    </a:p>
                  </a:txBody>
                  <a:tcPr marT="45725" marB="45725" marR="91450" marL="91450"/>
                </a:tc>
                <a:tc gridSpan="4">
                  <a:txBody>
                    <a:bodyPr/>
                    <a:lstStyle/>
                    <a:p>
                      <a:pPr indent="0" lvl="0" marL="0" marR="0" rtl="0" algn="l">
                        <a:lnSpc>
                          <a:spcPct val="100000"/>
                        </a:lnSpc>
                        <a:spcBef>
                          <a:spcPts val="0"/>
                        </a:spcBef>
                        <a:spcAft>
                          <a:spcPts val="0"/>
                        </a:spcAft>
                        <a:buClr>
                          <a:schemeClr val="dk1"/>
                        </a:buClr>
                        <a:buSzPts val="1800"/>
                        <a:buFont typeface="Calibri"/>
                        <a:buNone/>
                      </a:pPr>
                      <a:r>
                        <a:rPr b="1" lang="en-US" sz="1800"/>
                        <a:t>Permanent  Hardness = 16.56 ppm</a:t>
                      </a:r>
                      <a:endParaRPr/>
                    </a:p>
                  </a:txBody>
                  <a:tcPr marT="45725" marB="45725" marR="91450" marL="91450"/>
                </a:tc>
                <a:tc hMerge="1"/>
                <a:tc hMerge="1"/>
                <a:tc hMerge="1"/>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90650">
                <a:tc>
                  <a:txBody>
                    <a:bodyPr/>
                    <a:lstStyle/>
                    <a:p>
                      <a:pPr indent="0" lvl="0" marL="0" marR="0" rtl="0" algn="l">
                        <a:spcBef>
                          <a:spcPts val="0"/>
                        </a:spcBef>
                        <a:spcAft>
                          <a:spcPts val="0"/>
                        </a:spcAft>
                        <a:buNone/>
                      </a:pPr>
                      <a:r>
                        <a:t/>
                      </a:r>
                      <a:endParaRPr sz="1800"/>
                    </a:p>
                  </a:txBody>
                  <a:tcPr marT="45725" marB="45725" marR="91450" marL="91450"/>
                </a:tc>
                <a:tc gridSpan="4">
                  <a:txBody>
                    <a:bodyPr/>
                    <a:lstStyle/>
                    <a:p>
                      <a:pPr indent="0" lvl="0" marL="0" marR="0" rtl="0" algn="l">
                        <a:lnSpc>
                          <a:spcPct val="100000"/>
                        </a:lnSpc>
                        <a:spcBef>
                          <a:spcPts val="0"/>
                        </a:spcBef>
                        <a:spcAft>
                          <a:spcPts val="0"/>
                        </a:spcAft>
                        <a:buClr>
                          <a:schemeClr val="dk1"/>
                        </a:buClr>
                        <a:buSzPts val="1800"/>
                        <a:buFont typeface="Calibri"/>
                        <a:buNone/>
                      </a:pPr>
                      <a:r>
                        <a:rPr b="1" lang="en-US" sz="1800"/>
                        <a:t>Total Hardness = 21.56 ppm</a:t>
                      </a:r>
                      <a:endParaRPr/>
                    </a:p>
                  </a:txBody>
                  <a:tcPr marT="45725" marB="45725" marR="91450" marL="91450"/>
                </a:tc>
                <a:tc hMerge="1"/>
                <a:tc hMerge="1"/>
                <a:tc hMerge="1"/>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0"/>
          <p:cNvSpPr txBox="1"/>
          <p:nvPr/>
        </p:nvSpPr>
        <p:spPr>
          <a:xfrm>
            <a:off x="457200" y="968304"/>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Times New Roman"/>
              <a:buNone/>
            </a:pPr>
            <a:r>
              <a:rPr b="1" i="0" lang="en-US" sz="3600" u="none" cap="none" strike="noStrike">
                <a:solidFill>
                  <a:schemeClr val="dk1"/>
                </a:solidFill>
                <a:latin typeface="Times New Roman"/>
                <a:ea typeface="Times New Roman"/>
                <a:cs typeface="Times New Roman"/>
                <a:sym typeface="Times New Roman"/>
              </a:rPr>
              <a:t>Numerical on EDTA method</a:t>
            </a:r>
            <a:endParaRPr/>
          </a:p>
        </p:txBody>
      </p:sp>
      <p:sp>
        <p:nvSpPr>
          <p:cNvPr id="265" name="Google Shape;265;p20"/>
          <p:cNvSpPr txBox="1"/>
          <p:nvPr/>
        </p:nvSpPr>
        <p:spPr>
          <a:xfrm>
            <a:off x="457200" y="2072640"/>
            <a:ext cx="8229600" cy="470916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a) 55.5 mg of CaCl</a:t>
            </a:r>
            <a:r>
              <a:rPr b="1" baseline="-25000" i="0" lang="en-US" sz="2200" u="none" cap="none" strike="noStrike">
                <a:solidFill>
                  <a:schemeClr val="dk1"/>
                </a:solidFill>
                <a:latin typeface="Times New Roman"/>
                <a:ea typeface="Times New Roman"/>
                <a:cs typeface="Times New Roman"/>
                <a:sym typeface="Times New Roman"/>
              </a:rPr>
              <a:t>2</a:t>
            </a:r>
            <a:r>
              <a:rPr b="1" i="0" lang="en-US" sz="2200" u="none" cap="none" strike="noStrike">
                <a:solidFill>
                  <a:schemeClr val="dk1"/>
                </a:solidFill>
                <a:latin typeface="Times New Roman"/>
                <a:ea typeface="Times New Roman"/>
                <a:cs typeface="Times New Roman"/>
                <a:sym typeface="Times New Roman"/>
              </a:rPr>
              <a:t> is dissolved in 750  ml of distilled water and 50 ml of this water on titration required 14 ml of EDTA. </a:t>
            </a:r>
            <a:endParaRPr/>
          </a:p>
          <a:p>
            <a:pPr indent="0" lvl="0" marL="0" marR="0" rtl="0" algn="just">
              <a:lnSpc>
                <a:spcPct val="90000"/>
              </a:lnSpc>
              <a:spcBef>
                <a:spcPts val="1000"/>
              </a:spcBef>
              <a:spcAft>
                <a:spcPts val="0"/>
              </a:spcAft>
              <a:buClr>
                <a:schemeClr val="dk1"/>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100 ml of water sample on titration with same EDTA required 9.8 ml.</a:t>
            </a:r>
            <a:endParaRPr/>
          </a:p>
          <a:p>
            <a:pPr indent="0" lvl="0" marL="0" marR="0" rtl="0" algn="just">
              <a:lnSpc>
                <a:spcPct val="90000"/>
              </a:lnSpc>
              <a:spcBef>
                <a:spcPts val="1000"/>
              </a:spcBef>
              <a:spcAft>
                <a:spcPts val="0"/>
              </a:spcAft>
              <a:buClr>
                <a:schemeClr val="dk1"/>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50 ml of boiled water sample on titration required 2.7 ml of same EDTA. Calculate the all types of hardness.</a:t>
            </a:r>
            <a:endParaRPr b="1" i="0" sz="2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nvSpPr>
        <p:spPr>
          <a:xfrm>
            <a:off x="457200" y="1295400"/>
            <a:ext cx="8229600" cy="470916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750 ml of SHW = 55.5 mg of CaCl</a:t>
            </a:r>
            <a:r>
              <a:rPr b="0" baseline="-25000" i="0" lang="en-US" sz="2800" u="none" cap="none" strike="noStrike">
                <a:solidFill>
                  <a:schemeClr val="dk1"/>
                </a:solidFill>
                <a:latin typeface="Calibri"/>
                <a:ea typeface="Calibri"/>
                <a:cs typeface="Calibri"/>
                <a:sym typeface="Calibri"/>
              </a:rPr>
              <a:t>2</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 (55.5 / 750) x 100/111 mg of CaCo</a:t>
            </a:r>
            <a:r>
              <a:rPr b="0" baseline="-25000" i="0" lang="en-US" sz="2800" u="none" cap="none" strike="noStrike">
                <a:solidFill>
                  <a:schemeClr val="dk1"/>
                </a:solidFill>
                <a:latin typeface="Calibri"/>
                <a:ea typeface="Calibri"/>
                <a:cs typeface="Calibri"/>
                <a:sym typeface="Calibri"/>
              </a:rPr>
              <a:t>3</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1 ml of SHW = 0.067 mg of CaCO</a:t>
            </a:r>
            <a:r>
              <a:rPr b="0" baseline="-25000" i="0" lang="en-US" sz="2800" u="none" cap="none" strike="noStrike">
                <a:solidFill>
                  <a:schemeClr val="dk1"/>
                </a:solidFill>
                <a:latin typeface="Calibri"/>
                <a:ea typeface="Calibri"/>
                <a:cs typeface="Calibri"/>
                <a:sym typeface="Calibri"/>
              </a:rPr>
              <a:t>3</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50 ml of SHW    = 14 ml of EDTA</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1 ml of EDTA     = 50 /14 ml of SHW</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 50 /14 x 0.067 mg of CaCO</a:t>
            </a:r>
            <a:r>
              <a:rPr b="0" baseline="-25000" i="0" lang="en-US" sz="2800" u="none" cap="none" strike="noStrike">
                <a:solidFill>
                  <a:schemeClr val="dk1"/>
                </a:solidFill>
                <a:latin typeface="Calibri"/>
                <a:ea typeface="Calibri"/>
                <a:cs typeface="Calibri"/>
                <a:sym typeface="Calibri"/>
              </a:rPr>
              <a:t>3</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1 ml of EDTA =  0.24 mg of CaCO</a:t>
            </a:r>
            <a:r>
              <a:rPr b="0" baseline="-25000" i="0" lang="en-US" sz="2800" u="none" cap="none" strike="noStrike">
                <a:solidFill>
                  <a:schemeClr val="dk1"/>
                </a:solidFill>
                <a:latin typeface="Calibri"/>
                <a:ea typeface="Calibri"/>
                <a:cs typeface="Calibri"/>
                <a:sym typeface="Calibri"/>
              </a:rPr>
              <a:t>3</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Total Hardness</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100 ml of water sample = 9.8 ml of EDTA = 9.8  x 0.24 mg of CaCO3</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Total hardness =  9.8 x 0.24 x 1000/100 mg /L                  = 23.52 ppm or mg /l</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cafecac4ed_0_84"/>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1" name="Google Shape;281;g1cafecac4ed_0_84"/>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2" name="Google Shape;282;g1cafecac4ed_0_84"/>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cafecac4ed_0_89"/>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8" name="Google Shape;288;g1cafecac4ed_0_89"/>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9" name="Google Shape;289;g1cafecac4ed_0_89"/>
          <p:cNvPicPr preferRelativeResize="0"/>
          <p:nvPr/>
        </p:nvPicPr>
        <p:blipFill>
          <a:blip r:embed="rId3">
            <a:alphaModFix/>
          </a:blip>
          <a:stretch>
            <a:fillRect/>
          </a:stretch>
        </p:blipFill>
        <p:spPr>
          <a:xfrm>
            <a:off x="0" y="0"/>
            <a:ext cx="9144000" cy="68580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609600" y="762000"/>
            <a:ext cx="7886700" cy="10826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Numerical on EDTA method</a:t>
            </a:r>
            <a:endParaRPr b="1"/>
          </a:p>
        </p:txBody>
      </p:sp>
      <p:sp>
        <p:nvSpPr>
          <p:cNvPr id="295" name="Google Shape;295;p23"/>
          <p:cNvSpPr txBox="1"/>
          <p:nvPr>
            <p:ph idx="1" type="body"/>
          </p:nvPr>
        </p:nvSpPr>
        <p:spPr>
          <a:xfrm>
            <a:off x="628650" y="1825625"/>
            <a:ext cx="7886700" cy="3660775"/>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200"/>
              <a:buNone/>
            </a:pPr>
            <a:r>
              <a:rPr b="1" lang="en-US" sz="2200">
                <a:latin typeface="Times New Roman"/>
                <a:ea typeface="Times New Roman"/>
                <a:cs typeface="Times New Roman"/>
                <a:sym typeface="Times New Roman"/>
              </a:rPr>
              <a:t>b) 0.28 g of CaCO</a:t>
            </a:r>
            <a:r>
              <a:rPr b="1" baseline="-25000" lang="en-US" sz="2200">
                <a:latin typeface="Times New Roman"/>
                <a:ea typeface="Times New Roman"/>
                <a:cs typeface="Times New Roman"/>
                <a:sym typeface="Times New Roman"/>
              </a:rPr>
              <a:t>3 </a:t>
            </a:r>
            <a:r>
              <a:rPr b="1" lang="en-US" sz="2200">
                <a:latin typeface="Times New Roman"/>
                <a:ea typeface="Times New Roman"/>
                <a:cs typeface="Times New Roman"/>
                <a:sym typeface="Times New Roman"/>
              </a:rPr>
              <a:t>was dissolved in HCl and the solution is diluted to 1 litre. 100 mL of the above solution required 28 mL of EDTA solution. </a:t>
            </a:r>
            <a:endParaRPr/>
          </a:p>
          <a:p>
            <a:pPr indent="0" lvl="0" marL="0" rtl="0" algn="just">
              <a:lnSpc>
                <a:spcPct val="90000"/>
              </a:lnSpc>
              <a:spcBef>
                <a:spcPts val="1000"/>
              </a:spcBef>
              <a:spcAft>
                <a:spcPts val="0"/>
              </a:spcAft>
              <a:buClr>
                <a:schemeClr val="dk1"/>
              </a:buClr>
              <a:buSzPts val="2200"/>
              <a:buNone/>
            </a:pPr>
            <a:r>
              <a:rPr b="1" lang="en-US" sz="2200">
                <a:latin typeface="Times New Roman"/>
                <a:ea typeface="Times New Roman"/>
                <a:cs typeface="Times New Roman"/>
                <a:sym typeface="Times New Roman"/>
              </a:rPr>
              <a:t>100 mL of hard water sample required 33 mL of EDTA solution. </a:t>
            </a:r>
            <a:endParaRPr/>
          </a:p>
          <a:p>
            <a:pPr indent="0" lvl="0" marL="0" rtl="0" algn="just">
              <a:lnSpc>
                <a:spcPct val="90000"/>
              </a:lnSpc>
              <a:spcBef>
                <a:spcPts val="1000"/>
              </a:spcBef>
              <a:spcAft>
                <a:spcPts val="0"/>
              </a:spcAft>
              <a:buClr>
                <a:schemeClr val="dk1"/>
              </a:buClr>
              <a:buSzPts val="2200"/>
              <a:buNone/>
            </a:pPr>
            <a:r>
              <a:rPr b="1" lang="en-US" sz="2200">
                <a:latin typeface="Times New Roman"/>
                <a:ea typeface="Times New Roman"/>
                <a:cs typeface="Times New Roman"/>
                <a:sym typeface="Times New Roman"/>
              </a:rPr>
              <a:t>After boiling, cooling and filtration 100 mL of this solution on titration required 10 mL of EDTA solution. Calculate all types of hardness.  </a:t>
            </a:r>
            <a:endParaRPr b="1" sz="22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idx="1" type="body"/>
          </p:nvPr>
        </p:nvSpPr>
        <p:spPr>
          <a:xfrm>
            <a:off x="533400" y="1066800"/>
            <a:ext cx="7886700" cy="49530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2200"/>
              <a:buNone/>
            </a:pPr>
            <a:r>
              <a:rPr b="1" lang="en-US" sz="2200">
                <a:latin typeface="Times New Roman"/>
                <a:ea typeface="Times New Roman"/>
                <a:cs typeface="Times New Roman"/>
                <a:sym typeface="Times New Roman"/>
              </a:rPr>
              <a:t>c) 50 mL sample of water required 8.2 mL of M/20 Disodium EDTA solution for titration. After boiling and filtration the same volume required 4.5 mL of EDTA. Calculate all types of hardness. </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M/20 EDTA =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1000 mL 1 M EDTA = 100 g CaCO</a:t>
            </a:r>
            <a:r>
              <a:rPr baseline="-25000" lang="en-US" sz="2200">
                <a:latin typeface="Times New Roman"/>
                <a:ea typeface="Times New Roman"/>
                <a:cs typeface="Times New Roman"/>
                <a:sym typeface="Times New Roman"/>
              </a:rPr>
              <a:t>3</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 mL, 1 M EDTA = 100 mg CaCO</a:t>
            </a:r>
            <a:r>
              <a:rPr baseline="-25000" lang="en-US" sz="2200">
                <a:latin typeface="Times New Roman"/>
                <a:ea typeface="Times New Roman"/>
                <a:cs typeface="Times New Roman"/>
                <a:sym typeface="Times New Roman"/>
              </a:rPr>
              <a:t>3</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50 mL water sample = 8.2 mL of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1000 mL water sample = 20 x 8.2 M of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                                      = 164 mL of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 mL, 1 M EDTA = 100 mg CaCO</a:t>
            </a:r>
            <a:r>
              <a:rPr baseline="-25000" lang="en-US" sz="2200">
                <a:latin typeface="Times New Roman"/>
                <a:ea typeface="Times New Roman"/>
                <a:cs typeface="Times New Roman"/>
                <a:sym typeface="Times New Roman"/>
              </a:rPr>
              <a:t>3</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164 mL of 0.05 M EDTA = 164 x 0.05 x 100 = 820  ppm = </a:t>
            </a:r>
            <a:r>
              <a:rPr b="1" lang="en-US" sz="2200">
                <a:latin typeface="Times New Roman"/>
                <a:ea typeface="Times New Roman"/>
                <a:cs typeface="Times New Roman"/>
                <a:sym typeface="Times New Roman"/>
              </a:rPr>
              <a:t>Total Hardness</a:t>
            </a:r>
            <a:endParaRPr sz="22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5"/>
          <p:cNvSpPr txBox="1"/>
          <p:nvPr>
            <p:ph idx="1" type="body"/>
          </p:nvPr>
        </p:nvSpPr>
        <p:spPr>
          <a:xfrm>
            <a:off x="628650" y="990600"/>
            <a:ext cx="7886700" cy="51863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t/>
            </a:r>
            <a:endParaRPr b="1" sz="22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Now, 50 mL of boiled water = 4.5 mL of 0.05 M EDTA</a:t>
            </a:r>
            <a:endParaRPr sz="22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1000 mL water sample = 20 x 4.5 M of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                                      = 90 mL of 0.05 M EDTA</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As, 1 mL, 1 M EDTA = 100 mg CaCO</a:t>
            </a:r>
            <a:r>
              <a:rPr baseline="-25000" lang="en-US" sz="2200">
                <a:latin typeface="Times New Roman"/>
                <a:ea typeface="Times New Roman"/>
                <a:cs typeface="Times New Roman"/>
                <a:sym typeface="Times New Roman"/>
              </a:rPr>
              <a:t>3</a:t>
            </a:r>
            <a:endParaRPr/>
          </a:p>
          <a:p>
            <a:pPr indent="0" lvl="0" marL="0" rtl="0" algn="l">
              <a:lnSpc>
                <a:spcPct val="90000"/>
              </a:lnSpc>
              <a:spcBef>
                <a:spcPts val="1000"/>
              </a:spcBef>
              <a:spcAft>
                <a:spcPts val="0"/>
              </a:spcAft>
              <a:buClr>
                <a:schemeClr val="dk1"/>
              </a:buClr>
              <a:buSzPts val="2200"/>
              <a:buNone/>
            </a:pPr>
            <a:r>
              <a:rPr lang="en-US" sz="2200">
                <a:latin typeface="Times New Roman"/>
                <a:ea typeface="Times New Roman"/>
                <a:cs typeface="Times New Roman"/>
                <a:sym typeface="Times New Roman"/>
              </a:rPr>
              <a:t>90 mL of 0.05 M EDTA = 90 x 0.05 x 100  = 450 ppm = </a:t>
            </a:r>
            <a:r>
              <a:rPr b="1" lang="en-US" sz="2200">
                <a:latin typeface="Times New Roman"/>
                <a:ea typeface="Times New Roman"/>
                <a:cs typeface="Times New Roman"/>
                <a:sym typeface="Times New Roman"/>
              </a:rPr>
              <a:t>Permanent hardness</a:t>
            </a:r>
            <a:endParaRPr b="1" baseline="-25000" sz="22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None/>
            </a:pPr>
            <a:r>
              <a:rPr b="1" lang="en-US" sz="2200">
                <a:latin typeface="Times New Roman"/>
                <a:ea typeface="Times New Roman"/>
                <a:cs typeface="Times New Roman"/>
                <a:sym typeface="Times New Roman"/>
              </a:rPr>
              <a:t>Temporary hardness = 820 – 450 =  370 ppm</a:t>
            </a:r>
            <a:endParaRPr b="1" sz="22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None/>
            </a:pPr>
            <a:r>
              <a:t/>
            </a:r>
            <a:endParaRPr baseline="-25000" sz="22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idx="1" type="body"/>
          </p:nvPr>
        </p:nvSpPr>
        <p:spPr>
          <a:xfrm>
            <a:off x="628650" y="1524000"/>
            <a:ext cx="7886700" cy="3657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200"/>
              <a:buNone/>
            </a:pPr>
            <a:r>
              <a:rPr b="1" lang="en-US" sz="2200">
                <a:latin typeface="Times New Roman"/>
                <a:ea typeface="Times New Roman"/>
                <a:cs typeface="Times New Roman"/>
                <a:sym typeface="Times New Roman"/>
              </a:rPr>
              <a:t>d) 25 mL sample of water required 5.5 mL of M/10 Disodium EDTA solution for titration. After boiling and filtration 50  mL of water sample required 3.9 mL of EDTA. Calculate all types of hardness. </a:t>
            </a:r>
            <a:endParaRPr b="1" sz="22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200"/>
              <a:buNone/>
            </a:pPr>
            <a:r>
              <a:t/>
            </a:r>
            <a:endParaRPr b="1" sz="22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200"/>
              <a:buNone/>
            </a:pPr>
            <a:r>
              <a:rPr b="1" lang="en-US" sz="2200">
                <a:latin typeface="Times New Roman"/>
                <a:ea typeface="Times New Roman"/>
                <a:cs typeface="Times New Roman"/>
                <a:sym typeface="Times New Roman"/>
              </a:rPr>
              <a:t>e) If the standard hard water contains 20 g/liter of CaCO</a:t>
            </a:r>
            <a:r>
              <a:rPr b="1" baseline="-25000" lang="en-US" sz="2200">
                <a:latin typeface="Times New Roman"/>
                <a:ea typeface="Times New Roman"/>
                <a:cs typeface="Times New Roman"/>
                <a:sym typeface="Times New Roman"/>
              </a:rPr>
              <a:t>3</a:t>
            </a:r>
            <a:r>
              <a:rPr b="1" lang="en-US" sz="2200">
                <a:latin typeface="Times New Roman"/>
                <a:ea typeface="Times New Roman"/>
                <a:cs typeface="Times New Roman"/>
                <a:sym typeface="Times New Roman"/>
              </a:rPr>
              <a:t>.  25 mL of this standard hard water required 25 mL EDTA solution. 100 mL sample water  required 18 mL EDTA solution. The same sample after boiling and filtration required 12 mL of EDTA solution. Calculate the temporary hardness of sample water.  </a:t>
            </a:r>
            <a:endParaRPr/>
          </a:p>
          <a:p>
            <a:pPr indent="0" lvl="0" marL="0" rtl="0" algn="just">
              <a:lnSpc>
                <a:spcPct val="9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a:p>
            <a:pPr indent="-88900" lvl="0" marL="228600" rtl="0" algn="just">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nvSpPr>
        <p:spPr>
          <a:xfrm>
            <a:off x="457200" y="1066800"/>
            <a:ext cx="8229600" cy="79216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600"/>
              <a:buFont typeface="Times New Roman"/>
              <a:buNone/>
            </a:pPr>
            <a:r>
              <a:rPr b="1" i="0" lang="en-US" sz="3600" u="none" cap="none" strike="noStrike">
                <a:solidFill>
                  <a:srgbClr val="C00000"/>
                </a:solidFill>
                <a:latin typeface="Times New Roman"/>
                <a:ea typeface="Times New Roman"/>
                <a:cs typeface="Times New Roman"/>
                <a:sym typeface="Times New Roman"/>
              </a:rPr>
              <a:t>How to detect hardness?</a:t>
            </a:r>
            <a:endParaRPr b="1" i="0" sz="3600" u="none" cap="none" strike="noStrike">
              <a:solidFill>
                <a:srgbClr val="C00000"/>
              </a:solidFill>
              <a:latin typeface="Times New Roman"/>
              <a:ea typeface="Times New Roman"/>
              <a:cs typeface="Times New Roman"/>
              <a:sym typeface="Times New Roman"/>
            </a:endParaRPr>
          </a:p>
        </p:txBody>
      </p:sp>
      <p:sp>
        <p:nvSpPr>
          <p:cNvPr id="108" name="Google Shape;108;p4"/>
          <p:cNvSpPr txBox="1"/>
          <p:nvPr/>
        </p:nvSpPr>
        <p:spPr>
          <a:xfrm>
            <a:off x="457200" y="1905000"/>
            <a:ext cx="8229600" cy="38100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When the water is treated with soap solution, if it prevents lathering and forms white scum, the water contains hardness. Or  Water containing hardness, gives wine red colour with Eriochrome Black –T indicator.</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Although water hardness usually measures only the total concentrations of calcium and magnesium (the two most prevalent, divalent metal ions), iron, aluminum and manganese may also be present at elevated levels in some geographical locations. The predominant source of magnesium is dolomite [Ca-Mg(CO</a:t>
            </a:r>
            <a:r>
              <a:rPr b="0" baseline="-25000" i="0" lang="en-US" sz="2400" u="none" cap="none" strike="noStrike">
                <a:solidFill>
                  <a:schemeClr val="dk1"/>
                </a:solidFill>
                <a:latin typeface="Times New Roman"/>
                <a:ea typeface="Times New Roman"/>
                <a:cs typeface="Times New Roman"/>
                <a:sym typeface="Times New Roman"/>
              </a:rPr>
              <a:t>3</a:t>
            </a:r>
            <a:r>
              <a:rPr b="0" i="0" lang="en-US" sz="2400" u="none" cap="none" strike="noStrike">
                <a:solidFill>
                  <a:schemeClr val="dk1"/>
                </a:solidFill>
                <a:latin typeface="Times New Roman"/>
                <a:ea typeface="Times New Roman"/>
                <a:cs typeface="Times New Roman"/>
                <a:sym typeface="Times New Roman"/>
              </a:rPr>
              <a:t>)</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a:t>
            </a:r>
            <a:endParaRPr/>
          </a:p>
          <a:p>
            <a:pPr indent="-76200" lvl="0" marL="2286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cafecac4ed_0_72"/>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6" name="Google Shape;316;g1cafecac4ed_0_72"/>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7" name="Google Shape;317;g1cafecac4ed_0_72"/>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cafecac4ed_0_97"/>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g1cafecac4ed_0_97"/>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4" name="Google Shape;324;g1cafecac4ed_0_97"/>
          <p:cNvPicPr preferRelativeResize="0"/>
          <p:nvPr/>
        </p:nvPicPr>
        <p:blipFill>
          <a:blip r:embed="rId3">
            <a:alphaModFix/>
          </a:blip>
          <a:stretch>
            <a:fillRect/>
          </a:stretch>
        </p:blipFill>
        <p:spPr>
          <a:xfrm>
            <a:off x="0" y="76200"/>
            <a:ext cx="9144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cafecac4ed_0_103"/>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g1cafecac4ed_0_103"/>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1" name="Google Shape;331;g1cafecac4ed_0_10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cafecac4ed_0_108"/>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7" name="Google Shape;337;g1cafecac4ed_0_108"/>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8" name="Google Shape;338;g1cafecac4ed_0_108"/>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b="1">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Lime-Soda Method</a:t>
            </a:r>
            <a:endParaRPr/>
          </a:p>
          <a:p>
            <a:pPr indent="-228600" lvl="0" marL="228600" rtl="0" algn="l">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Zeolite Softener method</a:t>
            </a:r>
            <a:endParaRPr/>
          </a:p>
          <a:p>
            <a:pPr indent="-228600" lvl="0" marL="228600" rtl="0" algn="l">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Ion Exchange Method</a:t>
            </a:r>
            <a:endParaRPr b="1">
              <a:latin typeface="Times New Roman"/>
              <a:ea typeface="Times New Roman"/>
              <a:cs typeface="Times New Roman"/>
              <a:sym typeface="Times New Roman"/>
            </a:endParaRPr>
          </a:p>
        </p:txBody>
      </p:sp>
      <p:sp>
        <p:nvSpPr>
          <p:cNvPr id="344" name="Google Shape;344;p27"/>
          <p:cNvSpPr txBox="1"/>
          <p:nvPr/>
        </p:nvSpPr>
        <p:spPr>
          <a:xfrm>
            <a:off x="381000" y="739775"/>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500"/>
              <a:buFont typeface="Times New Roman"/>
              <a:buNone/>
            </a:pPr>
            <a:r>
              <a:rPr b="1" i="0" lang="en-US" sz="4500" u="none" cap="none" strike="noStrike">
                <a:solidFill>
                  <a:schemeClr val="dk1"/>
                </a:solidFill>
                <a:latin typeface="Times New Roman"/>
                <a:ea typeface="Times New Roman"/>
                <a:cs typeface="Times New Roman"/>
                <a:sym typeface="Times New Roman"/>
              </a:rPr>
              <a:t>Softening Methods</a:t>
            </a:r>
            <a:endParaRPr b="1" i="0" sz="4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8"/>
          <p:cNvSpPr txBox="1"/>
          <p:nvPr>
            <p:ph type="title"/>
          </p:nvPr>
        </p:nvSpPr>
        <p:spPr>
          <a:xfrm>
            <a:off x="628650" y="914400"/>
            <a:ext cx="7886700" cy="944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Lime-Soda Method</a:t>
            </a:r>
            <a:endParaRPr/>
          </a:p>
        </p:txBody>
      </p:sp>
      <p:sp>
        <p:nvSpPr>
          <p:cNvPr id="350" name="Google Shape;350;p28"/>
          <p:cNvSpPr txBox="1"/>
          <p:nvPr>
            <p:ph idx="1" type="body"/>
          </p:nvPr>
        </p:nvSpPr>
        <p:spPr>
          <a:xfrm>
            <a:off x="628650" y="1855788"/>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In this method, calculated quantity of </a:t>
            </a:r>
            <a:r>
              <a:rPr lang="en-US" sz="2200">
                <a:solidFill>
                  <a:srgbClr val="FF0000"/>
                </a:solidFill>
                <a:latin typeface="Times New Roman"/>
                <a:ea typeface="Times New Roman"/>
                <a:cs typeface="Times New Roman"/>
                <a:sym typeface="Times New Roman"/>
              </a:rPr>
              <a:t>Lime [Ca(OH)</a:t>
            </a:r>
            <a:r>
              <a:rPr baseline="-25000" lang="en-US" sz="2200">
                <a:solidFill>
                  <a:srgbClr val="FF0000"/>
                </a:solidFill>
                <a:latin typeface="Times New Roman"/>
                <a:ea typeface="Times New Roman"/>
                <a:cs typeface="Times New Roman"/>
                <a:sym typeface="Times New Roman"/>
              </a:rPr>
              <a:t>2</a:t>
            </a:r>
            <a:r>
              <a:rPr lang="en-US" sz="2200">
                <a:solidFill>
                  <a:srgbClr val="FF0000"/>
                </a:solidFill>
                <a:latin typeface="Times New Roman"/>
                <a:ea typeface="Times New Roman"/>
                <a:cs typeface="Times New Roman"/>
                <a:sym typeface="Times New Roman"/>
              </a:rPr>
              <a:t>] and Soda [Na</a:t>
            </a:r>
            <a:r>
              <a:rPr baseline="-25000" lang="en-US" sz="2200">
                <a:solidFill>
                  <a:srgbClr val="FF0000"/>
                </a:solidFill>
                <a:latin typeface="Times New Roman"/>
                <a:ea typeface="Times New Roman"/>
                <a:cs typeface="Times New Roman"/>
                <a:sym typeface="Times New Roman"/>
              </a:rPr>
              <a:t>2</a:t>
            </a:r>
            <a:r>
              <a:rPr lang="en-US" sz="2200">
                <a:solidFill>
                  <a:srgbClr val="FF0000"/>
                </a:solidFill>
                <a:latin typeface="Times New Roman"/>
                <a:ea typeface="Times New Roman"/>
                <a:cs typeface="Times New Roman"/>
                <a:sym typeface="Times New Roman"/>
              </a:rPr>
              <a:t>CO</a:t>
            </a:r>
            <a:r>
              <a:rPr baseline="-25000" lang="en-US" sz="2200">
                <a:solidFill>
                  <a:srgbClr val="FF0000"/>
                </a:solidFill>
                <a:latin typeface="Times New Roman"/>
                <a:ea typeface="Times New Roman"/>
                <a:cs typeface="Times New Roman"/>
                <a:sym typeface="Times New Roman"/>
              </a:rPr>
              <a:t>3</a:t>
            </a:r>
            <a:r>
              <a:rPr lang="en-US" sz="2200">
                <a:solidFill>
                  <a:srgbClr val="FF0000"/>
                </a:solidFill>
                <a:latin typeface="Times New Roman"/>
                <a:ea typeface="Times New Roman"/>
                <a:cs typeface="Times New Roman"/>
                <a:sym typeface="Times New Roman"/>
              </a:rPr>
              <a:t>] mixture </a:t>
            </a:r>
            <a:r>
              <a:rPr lang="en-US" sz="2200">
                <a:latin typeface="Times New Roman"/>
                <a:ea typeface="Times New Roman"/>
                <a:cs typeface="Times New Roman"/>
                <a:sym typeface="Times New Roman"/>
              </a:rPr>
              <a:t>is added to hard water.</a:t>
            </a:r>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Precipitates of </a:t>
            </a:r>
            <a:r>
              <a:rPr lang="en-US" sz="2200">
                <a:solidFill>
                  <a:srgbClr val="FF0000"/>
                </a:solidFill>
                <a:latin typeface="Times New Roman"/>
                <a:ea typeface="Times New Roman"/>
                <a:cs typeface="Times New Roman"/>
                <a:sym typeface="Times New Roman"/>
              </a:rPr>
              <a:t>CaCO</a:t>
            </a:r>
            <a:r>
              <a:rPr baseline="-25000" lang="en-US" sz="2200">
                <a:solidFill>
                  <a:srgbClr val="FF0000"/>
                </a:solidFill>
                <a:latin typeface="Times New Roman"/>
                <a:ea typeface="Times New Roman"/>
                <a:cs typeface="Times New Roman"/>
                <a:sym typeface="Times New Roman"/>
              </a:rPr>
              <a:t>3</a:t>
            </a:r>
            <a:r>
              <a:rPr lang="en-US" sz="2200">
                <a:solidFill>
                  <a:srgbClr val="FF0000"/>
                </a:solidFill>
                <a:latin typeface="Times New Roman"/>
                <a:ea typeface="Times New Roman"/>
                <a:cs typeface="Times New Roman"/>
                <a:sym typeface="Times New Roman"/>
              </a:rPr>
              <a:t> and Mg(OH)</a:t>
            </a:r>
            <a:r>
              <a:rPr baseline="-25000" lang="en-US" sz="2200">
                <a:solidFill>
                  <a:srgbClr val="FF0000"/>
                </a:solidFill>
                <a:latin typeface="Times New Roman"/>
                <a:ea typeface="Times New Roman"/>
                <a:cs typeface="Times New Roman"/>
                <a:sym typeface="Times New Roman"/>
              </a:rPr>
              <a:t>2</a:t>
            </a:r>
            <a:r>
              <a:rPr lang="en-US" sz="2200">
                <a:solidFill>
                  <a:srgbClr val="FF0000"/>
                </a:solidFill>
                <a:latin typeface="Times New Roman"/>
                <a:ea typeface="Times New Roman"/>
                <a:cs typeface="Times New Roman"/>
                <a:sym typeface="Times New Roman"/>
              </a:rPr>
              <a:t> </a:t>
            </a:r>
            <a:r>
              <a:rPr lang="en-US" sz="2200">
                <a:latin typeface="Times New Roman"/>
                <a:ea typeface="Times New Roman"/>
                <a:cs typeface="Times New Roman"/>
                <a:sym typeface="Times New Roman"/>
              </a:rPr>
              <a:t>are formed due to reactions of hardness causing salts with lime and soda.</a:t>
            </a:r>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These precipitates gets settled down in the form of </a:t>
            </a:r>
            <a:r>
              <a:rPr lang="en-US" sz="2200">
                <a:solidFill>
                  <a:srgbClr val="FF0000"/>
                </a:solidFill>
                <a:latin typeface="Times New Roman"/>
                <a:ea typeface="Times New Roman"/>
                <a:cs typeface="Times New Roman"/>
                <a:sym typeface="Times New Roman"/>
              </a:rPr>
              <a:t>sludge.</a:t>
            </a:r>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This settling of precipitates is faster in </a:t>
            </a:r>
            <a:r>
              <a:rPr lang="en-US" sz="2200">
                <a:solidFill>
                  <a:srgbClr val="FF0000"/>
                </a:solidFill>
                <a:latin typeface="Times New Roman"/>
                <a:ea typeface="Times New Roman"/>
                <a:cs typeface="Times New Roman"/>
                <a:sym typeface="Times New Roman"/>
              </a:rPr>
              <a:t>hot lime soda method </a:t>
            </a:r>
            <a:r>
              <a:rPr lang="en-US" sz="2200">
                <a:latin typeface="Times New Roman"/>
                <a:ea typeface="Times New Roman"/>
                <a:cs typeface="Times New Roman"/>
                <a:sym typeface="Times New Roman"/>
              </a:rPr>
              <a:t>compared to cold Lime soda method.</a:t>
            </a:r>
            <a:endParaRPr/>
          </a:p>
          <a:p>
            <a:pPr indent="-228600" lvl="0" marL="228600" rtl="0" algn="just">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Hence for quick settling of particles of CaCO</a:t>
            </a:r>
            <a:r>
              <a:rPr baseline="-25000" lang="en-US" sz="2200">
                <a:latin typeface="Times New Roman"/>
                <a:ea typeface="Times New Roman"/>
                <a:cs typeface="Times New Roman"/>
                <a:sym typeface="Times New Roman"/>
              </a:rPr>
              <a:t>3</a:t>
            </a:r>
            <a:r>
              <a:rPr lang="en-US" sz="2200">
                <a:latin typeface="Times New Roman"/>
                <a:ea typeface="Times New Roman"/>
                <a:cs typeface="Times New Roman"/>
                <a:sym typeface="Times New Roman"/>
              </a:rPr>
              <a:t> and Mg(OH)</a:t>
            </a:r>
            <a:r>
              <a:rPr baseline="-25000" lang="en-US" sz="2200">
                <a:latin typeface="Times New Roman"/>
                <a:ea typeface="Times New Roman"/>
                <a:cs typeface="Times New Roman"/>
                <a:sym typeface="Times New Roman"/>
              </a:rPr>
              <a:t>2,  </a:t>
            </a:r>
            <a:r>
              <a:rPr lang="en-US" sz="2200">
                <a:solidFill>
                  <a:srgbClr val="FF0000"/>
                </a:solidFill>
                <a:latin typeface="Times New Roman"/>
                <a:ea typeface="Times New Roman"/>
                <a:cs typeface="Times New Roman"/>
                <a:sym typeface="Times New Roman"/>
              </a:rPr>
              <a:t>coagulants such as Alum [Al</a:t>
            </a:r>
            <a:r>
              <a:rPr baseline="-25000" lang="en-US" sz="2200">
                <a:solidFill>
                  <a:srgbClr val="FF0000"/>
                </a:solidFill>
                <a:latin typeface="Times New Roman"/>
                <a:ea typeface="Times New Roman"/>
                <a:cs typeface="Times New Roman"/>
                <a:sym typeface="Times New Roman"/>
              </a:rPr>
              <a:t>2</a:t>
            </a:r>
            <a:r>
              <a:rPr lang="en-US" sz="2200">
                <a:solidFill>
                  <a:srgbClr val="FF0000"/>
                </a:solidFill>
                <a:latin typeface="Times New Roman"/>
                <a:ea typeface="Times New Roman"/>
                <a:cs typeface="Times New Roman"/>
                <a:sym typeface="Times New Roman"/>
              </a:rPr>
              <a:t>(SO</a:t>
            </a:r>
            <a:r>
              <a:rPr baseline="-25000" lang="en-US" sz="2200">
                <a:solidFill>
                  <a:srgbClr val="FF0000"/>
                </a:solidFill>
                <a:latin typeface="Times New Roman"/>
                <a:ea typeface="Times New Roman"/>
                <a:cs typeface="Times New Roman"/>
                <a:sym typeface="Times New Roman"/>
              </a:rPr>
              <a:t>4</a:t>
            </a:r>
            <a:r>
              <a:rPr lang="en-US" sz="2200">
                <a:solidFill>
                  <a:srgbClr val="FF0000"/>
                </a:solidFill>
                <a:latin typeface="Times New Roman"/>
                <a:ea typeface="Times New Roman"/>
                <a:cs typeface="Times New Roman"/>
                <a:sym typeface="Times New Roman"/>
              </a:rPr>
              <a:t>)</a:t>
            </a:r>
            <a:r>
              <a:rPr baseline="-25000" lang="en-US" sz="2200">
                <a:solidFill>
                  <a:srgbClr val="FF0000"/>
                </a:solidFill>
                <a:latin typeface="Times New Roman"/>
                <a:ea typeface="Times New Roman"/>
                <a:cs typeface="Times New Roman"/>
                <a:sym typeface="Times New Roman"/>
              </a:rPr>
              <a:t>3</a:t>
            </a:r>
            <a:r>
              <a:rPr lang="en-US" sz="2200">
                <a:solidFill>
                  <a:srgbClr val="FF0000"/>
                </a:solidFill>
                <a:latin typeface="Times New Roman"/>
                <a:ea typeface="Times New Roman"/>
                <a:cs typeface="Times New Roman"/>
                <a:sym typeface="Times New Roman"/>
              </a:rPr>
              <a:t>], sodium meta aluminate [NaAlO</a:t>
            </a:r>
            <a:r>
              <a:rPr baseline="-25000" lang="en-US" sz="2200">
                <a:solidFill>
                  <a:srgbClr val="FF0000"/>
                </a:solidFill>
                <a:latin typeface="Times New Roman"/>
                <a:ea typeface="Times New Roman"/>
                <a:cs typeface="Times New Roman"/>
                <a:sym typeface="Times New Roman"/>
              </a:rPr>
              <a:t>2</a:t>
            </a:r>
            <a:r>
              <a:rPr lang="en-US" sz="2200">
                <a:solidFill>
                  <a:srgbClr val="FF0000"/>
                </a:solidFill>
                <a:latin typeface="Times New Roman"/>
                <a:ea typeface="Times New Roman"/>
                <a:cs typeface="Times New Roman"/>
                <a:sym typeface="Times New Roman"/>
              </a:rPr>
              <a:t>], or FeSO</a:t>
            </a:r>
            <a:r>
              <a:rPr baseline="-25000" lang="en-US" sz="2200">
                <a:solidFill>
                  <a:srgbClr val="FF0000"/>
                </a:solidFill>
                <a:latin typeface="Times New Roman"/>
                <a:ea typeface="Times New Roman"/>
                <a:cs typeface="Times New Roman"/>
                <a:sym typeface="Times New Roman"/>
              </a:rPr>
              <a:t>4</a:t>
            </a:r>
            <a:r>
              <a:rPr lang="en-US" sz="2200">
                <a:solidFill>
                  <a:srgbClr val="FF0000"/>
                </a:solidFill>
                <a:latin typeface="Times New Roman"/>
                <a:ea typeface="Times New Roman"/>
                <a:cs typeface="Times New Roman"/>
                <a:sym typeface="Times New Roman"/>
              </a:rPr>
              <a:t> </a:t>
            </a:r>
            <a:r>
              <a:rPr lang="en-US" sz="2200">
                <a:latin typeface="Times New Roman"/>
                <a:ea typeface="Times New Roman"/>
                <a:cs typeface="Times New Roman"/>
                <a:sym typeface="Times New Roman"/>
              </a:rPr>
              <a:t>could be used in cold lime soda method.</a:t>
            </a:r>
            <a:endParaRPr/>
          </a:p>
          <a:p>
            <a:pPr indent="-88900" lvl="0" marL="228600" rtl="0" algn="l">
              <a:lnSpc>
                <a:spcPct val="90000"/>
              </a:lnSpc>
              <a:spcBef>
                <a:spcPts val="1000"/>
              </a:spcBef>
              <a:spcAft>
                <a:spcPts val="0"/>
              </a:spcAft>
              <a:buClr>
                <a:schemeClr val="dk1"/>
              </a:buClr>
              <a:buSzPts val="2200"/>
              <a:buNone/>
            </a:pPr>
            <a:r>
              <a:t/>
            </a:r>
            <a:endParaRPr sz="22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9"/>
          <p:cNvPicPr preferRelativeResize="0"/>
          <p:nvPr/>
        </p:nvPicPr>
        <p:blipFill rotWithShape="1">
          <a:blip r:embed="rId3">
            <a:alphaModFix/>
          </a:blip>
          <a:srcRect b="0" l="0" r="0" t="0"/>
          <a:stretch/>
        </p:blipFill>
        <p:spPr>
          <a:xfrm>
            <a:off x="1295400" y="963387"/>
            <a:ext cx="6629400" cy="52088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b="0" l="0" r="0" t="0"/>
          <a:stretch/>
        </p:blipFill>
        <p:spPr>
          <a:xfrm>
            <a:off x="693662" y="1043763"/>
            <a:ext cx="7840738" cy="45950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628650" y="884237"/>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Cold Lime-Soda Method</a:t>
            </a:r>
            <a:endParaRPr/>
          </a:p>
        </p:txBody>
      </p:sp>
      <p:sp>
        <p:nvSpPr>
          <p:cNvPr id="366" name="Google Shape;366;p31"/>
          <p:cNvSpPr txBox="1"/>
          <p:nvPr>
            <p:ph idx="1" type="body"/>
          </p:nvPr>
        </p:nvSpPr>
        <p:spPr>
          <a:xfrm>
            <a:off x="457200" y="2255837"/>
            <a:ext cx="8229600" cy="3382963"/>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In cold lime-soda method, hard water is treated with mixture of lime, soda and coagulants at room temperature about 25-30 </a:t>
            </a:r>
            <a:r>
              <a:rPr baseline="30000" lang="en-US" sz="2400">
                <a:latin typeface="Times New Roman"/>
                <a:ea typeface="Times New Roman"/>
                <a:cs typeface="Times New Roman"/>
                <a:sym typeface="Times New Roman"/>
              </a:rPr>
              <a:t>0</a:t>
            </a:r>
            <a:r>
              <a:rPr lang="en-US" sz="2400">
                <a:latin typeface="Times New Roman"/>
                <a:ea typeface="Times New Roman"/>
                <a:cs typeface="Times New Roman"/>
                <a:sym typeface="Times New Roman"/>
              </a:rPr>
              <a:t>C.</a:t>
            </a:r>
            <a:endParaRPr/>
          </a:p>
          <a:p>
            <a:pPr indent="-228600" lvl="0" marL="228600" rtl="0" algn="just">
              <a:lnSpc>
                <a:spcPct val="90000"/>
              </a:lnSpc>
              <a:spcBef>
                <a:spcPts val="1000"/>
              </a:spcBef>
              <a:spcAft>
                <a:spcPts val="0"/>
              </a:spcAft>
              <a:buClr>
                <a:srgbClr val="FF0000"/>
              </a:buClr>
              <a:buSzPts val="2400"/>
              <a:buChar char="•"/>
            </a:pPr>
            <a:r>
              <a:rPr b="1" lang="en-US" sz="2400">
                <a:solidFill>
                  <a:srgbClr val="FF0000"/>
                </a:solidFill>
                <a:latin typeface="Times New Roman"/>
                <a:ea typeface="Times New Roman"/>
                <a:cs typeface="Times New Roman"/>
                <a:sym typeface="Times New Roman"/>
              </a:rPr>
              <a:t>Inner cylindrical reaction tank </a:t>
            </a:r>
            <a:r>
              <a:rPr lang="en-US" sz="2400">
                <a:latin typeface="Times New Roman"/>
                <a:ea typeface="Times New Roman"/>
                <a:cs typeface="Times New Roman"/>
                <a:sym typeface="Times New Roman"/>
              </a:rPr>
              <a:t>equipped with stirrer, which ensures complete mixing of lime, soda and coagulants with hard water.</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In </a:t>
            </a:r>
            <a:r>
              <a:rPr b="1" lang="en-US" sz="2400">
                <a:solidFill>
                  <a:srgbClr val="F321DA"/>
                </a:solidFill>
                <a:latin typeface="Times New Roman"/>
                <a:ea typeface="Times New Roman"/>
                <a:cs typeface="Times New Roman"/>
                <a:sym typeface="Times New Roman"/>
              </a:rPr>
              <a:t>outer conical sedimentation vessel</a:t>
            </a:r>
            <a:r>
              <a:rPr lang="en-US" sz="2400">
                <a:latin typeface="Times New Roman"/>
                <a:ea typeface="Times New Roman"/>
                <a:cs typeface="Times New Roman"/>
                <a:sym typeface="Times New Roman"/>
              </a:rPr>
              <a:t>, sludge settles down</a:t>
            </a:r>
            <a:endParaRPr/>
          </a:p>
          <a:p>
            <a:pPr indent="-228600" lvl="0" marL="228600" rtl="0" algn="just">
              <a:lnSpc>
                <a:spcPct val="90000"/>
              </a:lnSpc>
              <a:spcBef>
                <a:spcPts val="1000"/>
              </a:spcBef>
              <a:spcAft>
                <a:spcPts val="0"/>
              </a:spcAft>
              <a:buClr>
                <a:srgbClr val="008000"/>
              </a:buClr>
              <a:buSzPts val="2400"/>
              <a:buChar char="•"/>
            </a:pPr>
            <a:r>
              <a:rPr b="1" lang="en-US" sz="2400">
                <a:solidFill>
                  <a:srgbClr val="008000"/>
                </a:solidFill>
                <a:latin typeface="Times New Roman"/>
                <a:ea typeface="Times New Roman"/>
                <a:cs typeface="Times New Roman"/>
                <a:sym typeface="Times New Roman"/>
              </a:rPr>
              <a:t>Wood fiber filters </a:t>
            </a:r>
            <a:r>
              <a:rPr lang="en-US" sz="2400">
                <a:latin typeface="Times New Roman"/>
                <a:ea typeface="Times New Roman"/>
                <a:cs typeface="Times New Roman"/>
                <a:sym typeface="Times New Roman"/>
              </a:rPr>
              <a:t>ensures the complete removal of sludge particles from softened water.</a:t>
            </a:r>
            <a:endParaRPr sz="24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idx="1" type="body"/>
          </p:nvPr>
        </p:nvSpPr>
        <p:spPr>
          <a:xfrm>
            <a:off x="5611545" y="2057400"/>
            <a:ext cx="3251741" cy="4038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AutoNum type="arabicPeriod"/>
            </a:pPr>
            <a:r>
              <a:rPr lang="en-US" sz="1800">
                <a:latin typeface="Times New Roman"/>
                <a:ea typeface="Times New Roman"/>
                <a:cs typeface="Times New Roman"/>
                <a:sym typeface="Times New Roman"/>
              </a:rPr>
              <a:t>Carried out at 25 </a:t>
            </a:r>
            <a:r>
              <a:rPr baseline="30000" lang="en-US" sz="1800">
                <a:latin typeface="Times New Roman"/>
                <a:ea typeface="Times New Roman"/>
                <a:cs typeface="Times New Roman"/>
                <a:sym typeface="Times New Roman"/>
              </a:rPr>
              <a:t>0</a:t>
            </a:r>
            <a:r>
              <a:rPr lang="en-US" sz="1800">
                <a:latin typeface="Times New Roman"/>
                <a:ea typeface="Times New Roman"/>
                <a:cs typeface="Times New Roman"/>
                <a:sym typeface="Times New Roman"/>
              </a:rPr>
              <a:t>C to 30 </a:t>
            </a:r>
            <a:r>
              <a:rPr baseline="30000" lang="en-US" sz="1800">
                <a:latin typeface="Times New Roman"/>
                <a:ea typeface="Times New Roman"/>
                <a:cs typeface="Times New Roman"/>
                <a:sym typeface="Times New Roman"/>
              </a:rPr>
              <a:t>0</a:t>
            </a:r>
            <a:r>
              <a:rPr lang="en-US" sz="1800">
                <a:latin typeface="Times New Roman"/>
                <a:ea typeface="Times New Roman"/>
                <a:cs typeface="Times New Roman"/>
                <a:sym typeface="Times New Roman"/>
              </a:rPr>
              <a:t>C</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Coagulants required</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Stirring is essential as the reaction is operated at low temperature</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Slow process</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Dissolved gases are not removed</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Filtration is not easy</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Residual hardness is 50-60 ppm</a:t>
            </a:r>
            <a:endParaRPr/>
          </a:p>
          <a:p>
            <a:pPr indent="-228600" lvl="0" marL="228600" rtl="0" algn="just">
              <a:lnSpc>
                <a:spcPct val="90000"/>
              </a:lnSpc>
              <a:spcBef>
                <a:spcPts val="1000"/>
              </a:spcBef>
              <a:spcAft>
                <a:spcPts val="0"/>
              </a:spcAft>
              <a:buClr>
                <a:schemeClr val="dk1"/>
              </a:buClr>
              <a:buSzPts val="1800"/>
              <a:buAutoNum type="arabicPeriod"/>
            </a:pPr>
            <a:r>
              <a:rPr lang="en-US" sz="1800">
                <a:latin typeface="Times New Roman"/>
                <a:ea typeface="Times New Roman"/>
                <a:cs typeface="Times New Roman"/>
                <a:sym typeface="Times New Roman"/>
              </a:rPr>
              <a:t>Low softening capacity</a:t>
            </a:r>
            <a:endParaRPr sz="1800">
              <a:latin typeface="Times New Roman"/>
              <a:ea typeface="Times New Roman"/>
              <a:cs typeface="Times New Roman"/>
              <a:sym typeface="Times New Roman"/>
            </a:endParaRPr>
          </a:p>
        </p:txBody>
      </p:sp>
      <p:pic>
        <p:nvPicPr>
          <p:cNvPr id="372" name="Google Shape;372;p32"/>
          <p:cNvPicPr preferRelativeResize="0"/>
          <p:nvPr/>
        </p:nvPicPr>
        <p:blipFill rotWithShape="1">
          <a:blip r:embed="rId3">
            <a:alphaModFix/>
          </a:blip>
          <a:srcRect b="0" l="0" r="0" t="0"/>
          <a:stretch/>
        </p:blipFill>
        <p:spPr>
          <a:xfrm>
            <a:off x="0" y="1447800"/>
            <a:ext cx="5459145" cy="5029200"/>
          </a:xfrm>
          <a:prstGeom prst="rect">
            <a:avLst/>
          </a:prstGeom>
          <a:noFill/>
          <a:ln>
            <a:noFill/>
          </a:ln>
        </p:spPr>
      </p:pic>
      <p:sp>
        <p:nvSpPr>
          <p:cNvPr id="373" name="Google Shape;373;p32"/>
          <p:cNvSpPr txBox="1"/>
          <p:nvPr>
            <p:ph type="title"/>
          </p:nvPr>
        </p:nvSpPr>
        <p:spPr>
          <a:xfrm>
            <a:off x="533400" y="808038"/>
            <a:ext cx="8229600" cy="7159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Cold Lime-Soda Method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nvSpPr>
        <p:spPr>
          <a:xfrm>
            <a:off x="439994" y="1219200"/>
            <a:ext cx="8229600" cy="94512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TYPES OF HARDNESS</a:t>
            </a:r>
            <a:endParaRPr b="1" i="0" sz="3200" u="none" cap="none" strike="noStrike">
              <a:solidFill>
                <a:srgbClr val="C00000"/>
              </a:solidFill>
              <a:latin typeface="Times New Roman"/>
              <a:ea typeface="Times New Roman"/>
              <a:cs typeface="Times New Roman"/>
              <a:sym typeface="Times New Roman"/>
            </a:endParaRPr>
          </a:p>
        </p:txBody>
      </p:sp>
      <p:sp>
        <p:nvSpPr>
          <p:cNvPr id="114" name="Google Shape;114;p5"/>
          <p:cNvSpPr txBox="1"/>
          <p:nvPr/>
        </p:nvSpPr>
        <p:spPr>
          <a:xfrm>
            <a:off x="272845" y="2362200"/>
            <a:ext cx="8534400" cy="32004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Depending upon the types of dissolved salts present in water, hardness of water can be classified into two types:</a:t>
            </a:r>
            <a:endParaRPr/>
          </a:p>
          <a:p>
            <a:pPr indent="-228600" lvl="0" marL="228600" marR="0" rtl="0" algn="just">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Temporary Hardness</a:t>
            </a:r>
            <a:endParaRPr/>
          </a:p>
          <a:p>
            <a:pPr indent="0" lvl="0" marL="13716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(Carbonate hardness or Alkaline hardness)</a:t>
            </a:r>
            <a:endParaRPr/>
          </a:p>
          <a:p>
            <a:pPr indent="-228600" lvl="0" marL="228600" marR="0" rtl="0" algn="just">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Permanent Hardness</a:t>
            </a:r>
            <a:endParaRPr/>
          </a:p>
          <a:p>
            <a:pPr indent="0" lvl="0" marL="137160" marR="0" rtl="0" algn="just">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(Non carbonate hardness or Non alkaline hardness)</a:t>
            </a:r>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647700" y="1050926"/>
            <a:ext cx="7886700" cy="8540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Hot Lime-Soda Method</a:t>
            </a:r>
            <a:endParaRPr b="1">
              <a:latin typeface="Times New Roman"/>
              <a:ea typeface="Times New Roman"/>
              <a:cs typeface="Times New Roman"/>
              <a:sym typeface="Times New Roman"/>
            </a:endParaRPr>
          </a:p>
        </p:txBody>
      </p:sp>
      <p:pic>
        <p:nvPicPr>
          <p:cNvPr id="379" name="Google Shape;379;p33"/>
          <p:cNvPicPr preferRelativeResize="0"/>
          <p:nvPr>
            <p:ph idx="1" type="body"/>
          </p:nvPr>
        </p:nvPicPr>
        <p:blipFill rotWithShape="1">
          <a:blip r:embed="rId3">
            <a:alphaModFix/>
          </a:blip>
          <a:srcRect b="0" l="0" r="0" t="0"/>
          <a:stretch/>
        </p:blipFill>
        <p:spPr>
          <a:xfrm>
            <a:off x="990601" y="1981200"/>
            <a:ext cx="7010399" cy="3886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4"/>
          <p:cNvPicPr preferRelativeResize="0"/>
          <p:nvPr>
            <p:ph idx="1" type="body"/>
          </p:nvPr>
        </p:nvPicPr>
        <p:blipFill rotWithShape="1">
          <a:blip r:embed="rId3">
            <a:alphaModFix/>
          </a:blip>
          <a:srcRect b="0" l="0" r="0" t="0"/>
          <a:stretch/>
        </p:blipFill>
        <p:spPr>
          <a:xfrm>
            <a:off x="0" y="1143000"/>
            <a:ext cx="5715000" cy="5334000"/>
          </a:xfrm>
          <a:prstGeom prst="rect">
            <a:avLst/>
          </a:prstGeom>
          <a:noFill/>
          <a:ln>
            <a:noFill/>
          </a:ln>
        </p:spPr>
      </p:pic>
      <p:sp>
        <p:nvSpPr>
          <p:cNvPr id="385" name="Google Shape;385;p34"/>
          <p:cNvSpPr txBox="1"/>
          <p:nvPr/>
        </p:nvSpPr>
        <p:spPr>
          <a:xfrm>
            <a:off x="5715000" y="1447800"/>
            <a:ext cx="3251741" cy="4630994"/>
          </a:xfrm>
          <a:prstGeom prst="rect">
            <a:avLst/>
          </a:prstGeom>
          <a:noFill/>
          <a:ln>
            <a:noFill/>
          </a:ln>
        </p:spPr>
        <p:txBody>
          <a:bodyPr anchorCtr="0" anchor="t" bIns="45700" lIns="91425" spcFirstLastPara="1" rIns="91425" wrap="square" tIns="45700">
            <a:normAutofit/>
          </a:bodyPr>
          <a:lstStyle/>
          <a:p>
            <a:pPr indent="-342900" lvl="0" marL="342900" marR="0" rtl="0" algn="just">
              <a:spcBef>
                <a:spcPts val="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Carried out at 95 </a:t>
            </a:r>
            <a:r>
              <a:rPr b="0" baseline="30000" i="0" lang="en-US" sz="1800" u="none" cap="none" strike="noStrike">
                <a:solidFill>
                  <a:schemeClr val="dk1"/>
                </a:solidFill>
                <a:latin typeface="Times New Roman"/>
                <a:ea typeface="Times New Roman"/>
                <a:cs typeface="Times New Roman"/>
                <a:sym typeface="Times New Roman"/>
              </a:rPr>
              <a:t>0</a:t>
            </a:r>
            <a:r>
              <a:rPr b="0" i="0" lang="en-US" sz="1800" u="none" cap="none" strike="noStrike">
                <a:solidFill>
                  <a:schemeClr val="dk1"/>
                </a:solidFill>
                <a:latin typeface="Times New Roman"/>
                <a:ea typeface="Times New Roman"/>
                <a:cs typeface="Times New Roman"/>
                <a:sym typeface="Times New Roman"/>
              </a:rPr>
              <a:t>C to 100 </a:t>
            </a:r>
            <a:r>
              <a:rPr b="0" baseline="30000" i="0" lang="en-US" sz="1800" u="none" cap="none" strike="noStrike">
                <a:solidFill>
                  <a:schemeClr val="dk1"/>
                </a:solidFill>
                <a:latin typeface="Times New Roman"/>
                <a:ea typeface="Times New Roman"/>
                <a:cs typeface="Times New Roman"/>
                <a:sym typeface="Times New Roman"/>
              </a:rPr>
              <a:t>0</a:t>
            </a:r>
            <a:r>
              <a:rPr b="0" i="0" lang="en-US" sz="1800" u="none" cap="none" strike="noStrike">
                <a:solidFill>
                  <a:schemeClr val="dk1"/>
                </a:solidFill>
                <a:latin typeface="Times New Roman"/>
                <a:ea typeface="Times New Roman"/>
                <a:cs typeface="Times New Roman"/>
                <a:sym typeface="Times New Roman"/>
              </a:rPr>
              <a:t>C</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Coagulants are not required</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Stirring is not essential as the reaction is operated at high temperature</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Fast process</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Dissolved gases gets removed due to high temperature</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Filtration is easy, hence sand filter is sufficient</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Residual hardness is 15-30 ppm</a:t>
            </a:r>
            <a:endParaRPr/>
          </a:p>
          <a:p>
            <a:pPr indent="-342900" lvl="0" marL="342900" marR="0" rtl="0" algn="just">
              <a:spcBef>
                <a:spcPts val="36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High softening capacity</a:t>
            </a:r>
            <a:endParaRPr b="0" i="0" sz="1800" u="none" cap="none" strike="noStrike">
              <a:solidFill>
                <a:schemeClr val="dk1"/>
              </a:solidFill>
              <a:latin typeface="Times New Roman"/>
              <a:ea typeface="Times New Roman"/>
              <a:cs typeface="Times New Roman"/>
              <a:sym typeface="Times New Roman"/>
            </a:endParaRPr>
          </a:p>
        </p:txBody>
      </p:sp>
      <p:sp>
        <p:nvSpPr>
          <p:cNvPr id="386" name="Google Shape;386;p34"/>
          <p:cNvSpPr txBox="1"/>
          <p:nvPr>
            <p:ph type="title"/>
          </p:nvPr>
        </p:nvSpPr>
        <p:spPr>
          <a:xfrm>
            <a:off x="1219200" y="579438"/>
            <a:ext cx="8229600" cy="7159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Hot Lime-Soda Method</a:t>
            </a:r>
            <a:endParaRPr b="1" sz="36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628650" y="960437"/>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Advantages of hot lime-soda method over </a:t>
            </a: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cold lime-soda method</a:t>
            </a:r>
            <a:endParaRPr b="1" sz="2800">
              <a:latin typeface="Times New Roman"/>
              <a:ea typeface="Times New Roman"/>
              <a:cs typeface="Times New Roman"/>
              <a:sym typeface="Times New Roman"/>
            </a:endParaRPr>
          </a:p>
        </p:txBody>
      </p:sp>
      <p:sp>
        <p:nvSpPr>
          <p:cNvPr id="392" name="Google Shape;392;p35"/>
          <p:cNvSpPr txBox="1"/>
          <p:nvPr>
            <p:ph idx="1" type="body"/>
          </p:nvPr>
        </p:nvSpPr>
        <p:spPr>
          <a:xfrm>
            <a:off x="628650" y="2511425"/>
            <a:ext cx="7886700" cy="320357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Economical process</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pH value of softened water is high (Decrease corrosion)</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Alkaline nature of treated water reduces pathogens, bacteria in water</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Fe (II) and Mn (II) can also be removed to certain extent</a:t>
            </a:r>
            <a:endParaRPr sz="2800">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628650" y="1265237"/>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Disadvantages of Lime-soda method</a:t>
            </a:r>
            <a:endParaRPr b="1" sz="3600">
              <a:latin typeface="Times New Roman"/>
              <a:ea typeface="Times New Roman"/>
              <a:cs typeface="Times New Roman"/>
              <a:sym typeface="Times New Roman"/>
            </a:endParaRPr>
          </a:p>
        </p:txBody>
      </p:sp>
      <p:sp>
        <p:nvSpPr>
          <p:cNvPr id="398" name="Google Shape;398;p36"/>
          <p:cNvSpPr txBox="1"/>
          <p:nvPr>
            <p:ph idx="1" type="body"/>
          </p:nvPr>
        </p:nvSpPr>
        <p:spPr>
          <a:xfrm>
            <a:off x="628650" y="2740025"/>
            <a:ext cx="7886700" cy="236537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Softened water is 50 ppm hardness in cold lime-soda method and 15-30 ppm hardness in hot lime-soda method. </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Such water can not be used in high pressure boilers</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Disposal of large quantity of sludge is a big problem</a:t>
            </a:r>
            <a:endParaRPr sz="28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7"/>
          <p:cNvSpPr txBox="1"/>
          <p:nvPr>
            <p:ph type="title"/>
          </p:nvPr>
        </p:nvSpPr>
        <p:spPr>
          <a:xfrm>
            <a:off x="628650" y="974726"/>
            <a:ext cx="7886700" cy="9302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Zeolite softener method</a:t>
            </a:r>
            <a:endParaRPr b="1" sz="4000">
              <a:latin typeface="Times New Roman"/>
              <a:ea typeface="Times New Roman"/>
              <a:cs typeface="Times New Roman"/>
              <a:sym typeface="Times New Roman"/>
            </a:endParaRPr>
          </a:p>
        </p:txBody>
      </p:sp>
      <p:sp>
        <p:nvSpPr>
          <p:cNvPr id="404" name="Google Shape;404;p3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Sodium-Zeolites which are </a:t>
            </a:r>
            <a:r>
              <a:rPr lang="en-US" sz="2400">
                <a:solidFill>
                  <a:srgbClr val="FF0000"/>
                </a:solidFill>
                <a:latin typeface="Times New Roman"/>
                <a:ea typeface="Times New Roman"/>
                <a:cs typeface="Times New Roman"/>
                <a:sym typeface="Times New Roman"/>
              </a:rPr>
              <a:t>hydrated sodium alumino silicates, </a:t>
            </a:r>
            <a:r>
              <a:rPr lang="en-US" sz="2400">
                <a:latin typeface="Times New Roman"/>
                <a:ea typeface="Times New Roman"/>
                <a:cs typeface="Times New Roman"/>
                <a:sym typeface="Times New Roman"/>
              </a:rPr>
              <a:t>capable of exchanging their sodium ions with hardness producing ions are used.</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Chemically sodium zeolites are Na</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O.Al</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O</a:t>
            </a:r>
            <a:r>
              <a:rPr baseline="-25000" lang="en-US" sz="2400">
                <a:latin typeface="Times New Roman"/>
                <a:ea typeface="Times New Roman"/>
                <a:cs typeface="Times New Roman"/>
                <a:sym typeface="Times New Roman"/>
              </a:rPr>
              <a:t>3</a:t>
            </a:r>
            <a:r>
              <a:rPr lang="en-US" sz="2400">
                <a:latin typeface="Times New Roman"/>
                <a:ea typeface="Times New Roman"/>
                <a:cs typeface="Times New Roman"/>
                <a:sym typeface="Times New Roman"/>
              </a:rPr>
              <a:t>.xSiO</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.yH</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O</a:t>
            </a:r>
            <a:endParaRPr/>
          </a:p>
          <a:p>
            <a:pPr indent="0" lvl="0" marL="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(Where, x= 2-10 &amp; y= 2-6).</a:t>
            </a:r>
            <a:endParaRPr/>
          </a:p>
          <a:p>
            <a:pPr indent="0" lvl="0" marL="0" rtl="0" algn="just">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Principle: </a:t>
            </a:r>
            <a:r>
              <a:rPr lang="en-US" sz="2400">
                <a:latin typeface="Times New Roman"/>
                <a:ea typeface="Times New Roman"/>
                <a:cs typeface="Times New Roman"/>
                <a:sym typeface="Times New Roman"/>
              </a:rPr>
              <a:t>hard water passed over zeolite, it exchanges its own sodium ions with hardness causing ions.</a:t>
            </a:r>
            <a:endParaRPr/>
          </a:p>
          <a:p>
            <a:pPr indent="0" lvl="0" marL="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2Na</a:t>
            </a:r>
            <a:r>
              <a:rPr baseline="30000" lang="en-US" sz="2400">
                <a:latin typeface="Times New Roman"/>
                <a:ea typeface="Times New Roman"/>
                <a:cs typeface="Times New Roman"/>
                <a:sym typeface="Times New Roman"/>
              </a:rPr>
              <a:t>+</a:t>
            </a:r>
            <a:r>
              <a:rPr baseline="-25000"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ions are generally exchanged with each bivalent hardness producing ions.</a:t>
            </a:r>
            <a:endParaRPr sz="2400">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628650" y="974726"/>
            <a:ext cx="7886700" cy="8540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Process</a:t>
            </a:r>
            <a:endParaRPr b="1">
              <a:latin typeface="Times New Roman"/>
              <a:ea typeface="Times New Roman"/>
              <a:cs typeface="Times New Roman"/>
              <a:sym typeface="Times New Roman"/>
            </a:endParaRPr>
          </a:p>
        </p:txBody>
      </p:sp>
      <p:sp>
        <p:nvSpPr>
          <p:cNvPr id="410" name="Google Shape;410;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For </a:t>
            </a:r>
            <a:r>
              <a:rPr b="1" lang="en-US" sz="2400">
                <a:solidFill>
                  <a:srgbClr val="FF0000"/>
                </a:solidFill>
                <a:latin typeface="Times New Roman"/>
                <a:ea typeface="Times New Roman"/>
                <a:cs typeface="Times New Roman"/>
                <a:sym typeface="Times New Roman"/>
              </a:rPr>
              <a:t>softening,</a:t>
            </a:r>
            <a:r>
              <a:rPr lang="en-US" sz="2400">
                <a:latin typeface="Times New Roman"/>
                <a:ea typeface="Times New Roman"/>
                <a:cs typeface="Times New Roman"/>
                <a:sym typeface="Times New Roman"/>
              </a:rPr>
              <a:t> hard water is passed over zeolite bed at specific rate</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hardness causing ions will be retained on zeolite and they are exchanged with equivalent sodium ions</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After certain usage zeolite gets exhausted as all the sodium ions got exchanged</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Such exhausted zeolite is </a:t>
            </a:r>
            <a:r>
              <a:rPr b="1" lang="en-US" sz="2400">
                <a:solidFill>
                  <a:srgbClr val="FF0000"/>
                </a:solidFill>
                <a:latin typeface="Times New Roman"/>
                <a:ea typeface="Times New Roman"/>
                <a:cs typeface="Times New Roman"/>
                <a:sym typeface="Times New Roman"/>
              </a:rPr>
              <a:t>regenerated by passing 10 % brine </a:t>
            </a:r>
            <a:r>
              <a:rPr lang="en-US" sz="2400">
                <a:latin typeface="Times New Roman"/>
                <a:ea typeface="Times New Roman"/>
                <a:cs typeface="Times New Roman"/>
                <a:sym typeface="Times New Roman"/>
              </a:rPr>
              <a:t>solution  over it</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This regenerates the zeolite by replacing hardness causing ions with Na</a:t>
            </a:r>
            <a:r>
              <a:rPr baseline="30000" lang="en-US" sz="2400">
                <a:latin typeface="Times New Roman"/>
                <a:ea typeface="Times New Roman"/>
                <a:cs typeface="Times New Roman"/>
                <a:sym typeface="Times New Roman"/>
              </a:rPr>
              <a:t>+</a:t>
            </a:r>
            <a:r>
              <a:rPr lang="en-US" sz="2400">
                <a:latin typeface="Times New Roman"/>
                <a:ea typeface="Times New Roman"/>
                <a:cs typeface="Times New Roman"/>
                <a:sym typeface="Times New Roman"/>
              </a:rPr>
              <a:t> ions to become Na-zeolite</a:t>
            </a:r>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latin typeface="Times New Roman"/>
                <a:ea typeface="Times New Roman"/>
                <a:cs typeface="Times New Roman"/>
                <a:sym typeface="Times New Roman"/>
              </a:rPr>
              <a:t>Hence softening and regeneration are exactly opposite reactions </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Reactions</a:t>
            </a:r>
            <a:endParaRPr b="1">
              <a:latin typeface="Times New Roman"/>
              <a:ea typeface="Times New Roman"/>
              <a:cs typeface="Times New Roman"/>
              <a:sym typeface="Times New Roman"/>
            </a:endParaRPr>
          </a:p>
        </p:txBody>
      </p:sp>
      <p:sp>
        <p:nvSpPr>
          <p:cNvPr id="416" name="Google Shape;416;p39"/>
          <p:cNvSpPr txBox="1"/>
          <p:nvPr>
            <p:ph idx="1" type="body"/>
          </p:nvPr>
        </p:nvSpPr>
        <p:spPr>
          <a:xfrm>
            <a:off x="457200" y="1493837"/>
            <a:ext cx="8229600" cy="4830763"/>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sz="2800">
                <a:latin typeface="Times New Roman"/>
                <a:ea typeface="Times New Roman"/>
                <a:cs typeface="Times New Roman"/>
                <a:sym typeface="Times New Roman"/>
              </a:rPr>
              <a:t>Softening:</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For softening of hard water, it is passed over sodium zeolite bed. Exchange of hardness causing ions takes place with sodium ions present on zeolite. The following reactions takes place. </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CaCl</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 + Na</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Ze                          CaZe + 2NaCl</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MgSO</a:t>
            </a:r>
            <a:r>
              <a:rPr b="1" baseline="-25000" lang="en-US" sz="2000">
                <a:latin typeface="Times New Roman"/>
                <a:ea typeface="Times New Roman"/>
                <a:cs typeface="Times New Roman"/>
                <a:sym typeface="Times New Roman"/>
              </a:rPr>
              <a:t>4</a:t>
            </a:r>
            <a:r>
              <a:rPr b="1" lang="en-US" sz="2000">
                <a:latin typeface="Times New Roman"/>
                <a:ea typeface="Times New Roman"/>
                <a:cs typeface="Times New Roman"/>
                <a:sym typeface="Times New Roman"/>
              </a:rPr>
              <a:t> + Na</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Ze                       MgZe + Na</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SO</a:t>
            </a:r>
            <a:r>
              <a:rPr b="1" baseline="-25000" lang="en-US" sz="2000">
                <a:latin typeface="Times New Roman"/>
                <a:ea typeface="Times New Roman"/>
                <a:cs typeface="Times New Roman"/>
                <a:sym typeface="Times New Roman"/>
              </a:rPr>
              <a:t>4</a:t>
            </a:r>
            <a:endParaRPr/>
          </a:p>
          <a:p>
            <a:pPr indent="0" lvl="0" marL="0" rtl="0" algn="l">
              <a:lnSpc>
                <a:spcPct val="90000"/>
              </a:lnSpc>
              <a:spcBef>
                <a:spcPts val="1000"/>
              </a:spcBef>
              <a:spcAft>
                <a:spcPts val="0"/>
              </a:spcAft>
              <a:buClr>
                <a:schemeClr val="dk1"/>
              </a:buClr>
              <a:buSzPts val="2000"/>
              <a:buNone/>
            </a:pPr>
            <a:r>
              <a:t/>
            </a:r>
            <a:endParaRPr b="1" baseline="-25000"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b="1" lang="en-US" sz="2800">
                <a:latin typeface="Times New Roman"/>
                <a:ea typeface="Times New Roman"/>
                <a:cs typeface="Times New Roman"/>
                <a:sym typeface="Times New Roman"/>
              </a:rPr>
              <a:t>Regeneration: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For regeneration of exhausted zeolite, 10 % brine solution is passed over used zeolite. </a:t>
            </a:r>
            <a:endParaRPr/>
          </a:p>
          <a:p>
            <a:pPr indent="0" lvl="0" marL="0" rtl="0" algn="l">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CaZe + 2NaCl                         CaCl</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 + Na</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Ze</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   MgZe + 2NaCl                        MgCl</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 + Na</a:t>
            </a:r>
            <a:r>
              <a:rPr b="1" baseline="-25000" lang="en-US" sz="2000">
                <a:latin typeface="Times New Roman"/>
                <a:ea typeface="Times New Roman"/>
                <a:cs typeface="Times New Roman"/>
                <a:sym typeface="Times New Roman"/>
              </a:rPr>
              <a:t>2</a:t>
            </a:r>
            <a:r>
              <a:rPr b="1" lang="en-US" sz="2000">
                <a:latin typeface="Times New Roman"/>
                <a:ea typeface="Times New Roman"/>
                <a:cs typeface="Times New Roman"/>
                <a:sym typeface="Times New Roman"/>
              </a:rPr>
              <a:t>Ze</a:t>
            </a:r>
            <a:endParaRPr/>
          </a:p>
          <a:p>
            <a:pPr indent="0" lvl="0" marL="0" rtl="0" algn="l">
              <a:lnSpc>
                <a:spcPct val="90000"/>
              </a:lnSpc>
              <a:spcBef>
                <a:spcPts val="1000"/>
              </a:spcBef>
              <a:spcAft>
                <a:spcPts val="0"/>
              </a:spcAft>
              <a:buClr>
                <a:schemeClr val="dk1"/>
              </a:buClr>
              <a:buSzPts val="2000"/>
              <a:buNone/>
            </a:pPr>
            <a:r>
              <a:t/>
            </a:r>
            <a:endParaRPr b="1" sz="2000">
              <a:latin typeface="Times New Roman"/>
              <a:ea typeface="Times New Roman"/>
              <a:cs typeface="Times New Roman"/>
              <a:sym typeface="Times New Roman"/>
            </a:endParaRPr>
          </a:p>
        </p:txBody>
      </p:sp>
      <p:cxnSp>
        <p:nvCxnSpPr>
          <p:cNvPr id="417" name="Google Shape;417;p39"/>
          <p:cNvCxnSpPr/>
          <p:nvPr/>
        </p:nvCxnSpPr>
        <p:spPr>
          <a:xfrm>
            <a:off x="2362200" y="2971800"/>
            <a:ext cx="1219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18" name="Google Shape;418;p39"/>
          <p:cNvCxnSpPr/>
          <p:nvPr/>
        </p:nvCxnSpPr>
        <p:spPr>
          <a:xfrm>
            <a:off x="2362200" y="3352800"/>
            <a:ext cx="1219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19" name="Google Shape;419;p39"/>
          <p:cNvCxnSpPr/>
          <p:nvPr/>
        </p:nvCxnSpPr>
        <p:spPr>
          <a:xfrm>
            <a:off x="2667000" y="56388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20" name="Google Shape;420;p39"/>
          <p:cNvCxnSpPr/>
          <p:nvPr/>
        </p:nvCxnSpPr>
        <p:spPr>
          <a:xfrm>
            <a:off x="2667000" y="5257800"/>
            <a:ext cx="838200" cy="0"/>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40"/>
          <p:cNvPicPr preferRelativeResize="0"/>
          <p:nvPr>
            <p:ph idx="1" type="body"/>
          </p:nvPr>
        </p:nvPicPr>
        <p:blipFill rotWithShape="1">
          <a:blip r:embed="rId3">
            <a:alphaModFix/>
          </a:blip>
          <a:srcRect b="0" l="0" r="0" t="0"/>
          <a:stretch/>
        </p:blipFill>
        <p:spPr>
          <a:xfrm>
            <a:off x="685800" y="1050223"/>
            <a:ext cx="7848600" cy="51219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1"/>
          <p:cNvSpPr txBox="1"/>
          <p:nvPr>
            <p:ph type="title"/>
          </p:nvPr>
        </p:nvSpPr>
        <p:spPr>
          <a:xfrm>
            <a:off x="628650" y="884237"/>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Advantages</a:t>
            </a:r>
            <a:endParaRPr b="1" sz="3200">
              <a:latin typeface="Times New Roman"/>
              <a:ea typeface="Times New Roman"/>
              <a:cs typeface="Times New Roman"/>
              <a:sym typeface="Times New Roman"/>
            </a:endParaRPr>
          </a:p>
        </p:txBody>
      </p:sp>
      <p:sp>
        <p:nvSpPr>
          <p:cNvPr id="431" name="Google Shape;431;p41"/>
          <p:cNvSpPr txBox="1"/>
          <p:nvPr>
            <p:ph idx="1" type="body"/>
          </p:nvPr>
        </p:nvSpPr>
        <p:spPr>
          <a:xfrm>
            <a:off x="628650" y="2282825"/>
            <a:ext cx="7886700" cy="312737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Water obtained after treatment is about 10 ppm hardness</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No sludge formation is taking place</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Equipment is compact and easy in operation</a:t>
            </a:r>
            <a:endParaRPr/>
          </a:p>
          <a:p>
            <a:pPr indent="-228600" lvl="0" marL="228600" rtl="0" algn="just">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Equipment occupies less space and low in maintenance</a:t>
            </a:r>
            <a:endParaRPr sz="28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cafecac4ed_0_60"/>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37" name="Google Shape;437;g1cafecac4ed_0_60"/>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38" name="Google Shape;438;g1cafecac4ed_0_6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3600"/>
              <a:buFont typeface="Times New Roman"/>
              <a:buNone/>
            </a:pPr>
            <a:r>
              <a:rPr b="1" i="0" lang="en-US" sz="3600" u="none" cap="none" strike="noStrike">
                <a:solidFill>
                  <a:srgbClr val="C00000"/>
                </a:solidFill>
                <a:latin typeface="Times New Roman"/>
                <a:ea typeface="Times New Roman"/>
                <a:cs typeface="Times New Roman"/>
                <a:sym typeface="Times New Roman"/>
              </a:rPr>
              <a:t>Types of Hardness</a:t>
            </a:r>
            <a:endParaRPr b="1" i="0" sz="3600" u="none" cap="none" strike="noStrike">
              <a:solidFill>
                <a:srgbClr val="C00000"/>
              </a:solidFill>
              <a:latin typeface="Times New Roman"/>
              <a:ea typeface="Times New Roman"/>
              <a:cs typeface="Times New Roman"/>
              <a:sym typeface="Times New Roman"/>
            </a:endParaRPr>
          </a:p>
        </p:txBody>
      </p:sp>
      <p:pic>
        <p:nvPicPr>
          <p:cNvPr descr="Impact of water hardness on energy consumption of geyser heating elements" id="120" name="Google Shape;120;p6"/>
          <p:cNvPicPr preferRelativeResize="0"/>
          <p:nvPr/>
        </p:nvPicPr>
        <p:blipFill rotWithShape="1">
          <a:blip r:embed="rId3">
            <a:alphaModFix/>
          </a:blip>
          <a:srcRect b="0" l="0" r="0" t="0"/>
          <a:stretch/>
        </p:blipFill>
        <p:spPr>
          <a:xfrm>
            <a:off x="685800" y="1101306"/>
            <a:ext cx="7772400" cy="47660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628650" y="960437"/>
            <a:ext cx="7886700" cy="10969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Limitations and Disadvantages of </a:t>
            </a: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Zeolite softener method</a:t>
            </a:r>
            <a:endParaRPr b="1" sz="2800">
              <a:latin typeface="Times New Roman"/>
              <a:ea typeface="Times New Roman"/>
              <a:cs typeface="Times New Roman"/>
              <a:sym typeface="Times New Roman"/>
            </a:endParaRPr>
          </a:p>
        </p:txBody>
      </p:sp>
      <p:sp>
        <p:nvSpPr>
          <p:cNvPr id="444" name="Google Shape;444;p42"/>
          <p:cNvSpPr txBox="1"/>
          <p:nvPr>
            <p:ph idx="1" type="body"/>
          </p:nvPr>
        </p:nvSpPr>
        <p:spPr>
          <a:xfrm>
            <a:off x="628650" y="2049462"/>
            <a:ext cx="7886700" cy="38941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latin typeface="Times New Roman"/>
                <a:ea typeface="Times New Roman"/>
                <a:cs typeface="Times New Roman"/>
                <a:sym typeface="Times New Roman"/>
              </a:rPr>
              <a:t>Limitations </a:t>
            </a:r>
            <a:endParaRPr b="1">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Suspended impurities blocks the pores of zeolite</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Colored ions such as Fe</a:t>
            </a:r>
            <a:r>
              <a:rPr baseline="30000" lang="en-US" sz="2000">
                <a:latin typeface="Times New Roman"/>
                <a:ea typeface="Times New Roman"/>
                <a:cs typeface="Times New Roman"/>
                <a:sym typeface="Times New Roman"/>
              </a:rPr>
              <a:t>3+ </a:t>
            </a:r>
            <a:r>
              <a:rPr lang="en-US" sz="2000">
                <a:latin typeface="Times New Roman"/>
                <a:ea typeface="Times New Roman"/>
                <a:cs typeface="Times New Roman"/>
                <a:sym typeface="Times New Roman"/>
              </a:rPr>
              <a:t>and Mn</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forms strong bonds with zeolite hence can not be removed while regeneration from zeolite</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Mineral acids can destroy zeolite</a:t>
            </a:r>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Disadvantages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treated water is high in sodium salts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Only cations could be removed leaving behind anions in water</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647700" y="884237"/>
            <a:ext cx="7886700" cy="10207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Ion Exchange softener method </a:t>
            </a:r>
            <a:br>
              <a:rPr b="1" lang="en-US" sz="2800">
                <a:latin typeface="Times New Roman"/>
                <a:ea typeface="Times New Roman"/>
                <a:cs typeface="Times New Roman"/>
                <a:sym typeface="Times New Roman"/>
              </a:rPr>
            </a:br>
            <a:r>
              <a:rPr b="1" lang="en-US" sz="2800">
                <a:latin typeface="Times New Roman"/>
                <a:ea typeface="Times New Roman"/>
                <a:cs typeface="Times New Roman"/>
                <a:sym typeface="Times New Roman"/>
              </a:rPr>
              <a:t>(De-mineralization process)</a:t>
            </a:r>
            <a:endParaRPr b="1" sz="2800">
              <a:latin typeface="Times New Roman"/>
              <a:ea typeface="Times New Roman"/>
              <a:cs typeface="Times New Roman"/>
              <a:sym typeface="Times New Roman"/>
            </a:endParaRPr>
          </a:p>
        </p:txBody>
      </p:sp>
      <p:sp>
        <p:nvSpPr>
          <p:cNvPr id="450" name="Google Shape;450;p4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Ion exchange resins are insoluble, cross-linked, long chain organic polymers with micro-porous structure. The functional groups attached to the chains are responsible for ion exchanging property.</a:t>
            </a:r>
            <a:endParaRPr/>
          </a:p>
          <a:p>
            <a:pPr indent="-228600" lvl="0" marL="228600" rtl="0" algn="just">
              <a:lnSpc>
                <a:spcPct val="9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Cation Exchanger resins (RH</a:t>
            </a:r>
            <a:r>
              <a:rPr b="1" baseline="30000" lang="en-US" sz="2400">
                <a:latin typeface="Times New Roman"/>
                <a:ea typeface="Times New Roman"/>
                <a:cs typeface="Times New Roman"/>
                <a:sym typeface="Times New Roman"/>
              </a:rPr>
              <a:t>+</a:t>
            </a:r>
            <a:r>
              <a:rPr b="1"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 </a:t>
            </a:r>
            <a:endParaRPr/>
          </a:p>
          <a:p>
            <a:pPr indent="0" lvl="0" marL="339725"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Resins containing acidic functional groups (-COOH, -SO</a:t>
            </a:r>
            <a:r>
              <a:rPr baseline="-25000" lang="en-US" sz="2400">
                <a:latin typeface="Times New Roman"/>
                <a:ea typeface="Times New Roman"/>
                <a:cs typeface="Times New Roman"/>
                <a:sym typeface="Times New Roman"/>
              </a:rPr>
              <a:t>3</a:t>
            </a:r>
            <a:r>
              <a:rPr lang="en-US" sz="2400">
                <a:latin typeface="Times New Roman"/>
                <a:ea typeface="Times New Roman"/>
                <a:cs typeface="Times New Roman"/>
                <a:sym typeface="Times New Roman"/>
              </a:rPr>
              <a:t>H etc.) are capable of exchanging their H</a:t>
            </a:r>
            <a:r>
              <a:rPr baseline="30000" lang="en-US" sz="2400">
                <a:latin typeface="Times New Roman"/>
                <a:ea typeface="Times New Roman"/>
                <a:cs typeface="Times New Roman"/>
                <a:sym typeface="Times New Roman"/>
              </a:rPr>
              <a:t>+</a:t>
            </a:r>
            <a:r>
              <a:rPr lang="en-US" sz="2400">
                <a:latin typeface="Times New Roman"/>
                <a:ea typeface="Times New Roman"/>
                <a:cs typeface="Times New Roman"/>
                <a:sym typeface="Times New Roman"/>
              </a:rPr>
              <a:t> ions with other cations in hard water.</a:t>
            </a:r>
            <a:endParaRPr/>
          </a:p>
          <a:p>
            <a:pPr indent="-228600" lvl="0" marL="228600" rtl="0" algn="just">
              <a:lnSpc>
                <a:spcPct val="9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Anion Exchanger resins (ROH</a:t>
            </a:r>
            <a:r>
              <a:rPr b="1" baseline="30000" lang="en-US" sz="2400">
                <a:latin typeface="Times New Roman"/>
                <a:ea typeface="Times New Roman"/>
                <a:cs typeface="Times New Roman"/>
                <a:sym typeface="Times New Roman"/>
              </a:rPr>
              <a:t>-</a:t>
            </a:r>
            <a:r>
              <a:rPr b="1" lang="en-US" sz="2400">
                <a:latin typeface="Times New Roman"/>
                <a:ea typeface="Times New Roman"/>
                <a:cs typeface="Times New Roman"/>
                <a:sym typeface="Times New Roman"/>
              </a:rPr>
              <a:t>) :</a:t>
            </a:r>
            <a:endParaRPr/>
          </a:p>
          <a:p>
            <a:pPr indent="0" lvl="0" marL="339725"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Resins containing basic functional groups (-NH</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-OH, =NH-OH, -NMe</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-OH etc.) are capable of exchanging their OH</a:t>
            </a:r>
            <a:r>
              <a:rPr baseline="30000" lang="en-US" sz="2400">
                <a:latin typeface="Times New Roman"/>
                <a:ea typeface="Times New Roman"/>
                <a:cs typeface="Times New Roman"/>
                <a:sym typeface="Times New Roman"/>
              </a:rPr>
              <a:t>-</a:t>
            </a:r>
            <a:r>
              <a:rPr lang="en-US" sz="2400">
                <a:latin typeface="Times New Roman"/>
                <a:ea typeface="Times New Roman"/>
                <a:cs typeface="Times New Roman"/>
                <a:sym typeface="Times New Roman"/>
              </a:rPr>
              <a:t> with other anions in hard water.</a:t>
            </a:r>
            <a:endParaRPr/>
          </a:p>
          <a:p>
            <a:pPr indent="-101600" lvl="0" marL="22860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533400" y="503238"/>
            <a:ext cx="8229600" cy="8683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Process -</a:t>
            </a:r>
            <a:r>
              <a:rPr lang="en-US" sz="3600">
                <a:latin typeface="Times New Roman"/>
                <a:ea typeface="Times New Roman"/>
                <a:cs typeface="Times New Roman"/>
                <a:sym typeface="Times New Roman"/>
              </a:rPr>
              <a:t> </a:t>
            </a:r>
            <a:r>
              <a:rPr b="1" lang="en-US" sz="3600">
                <a:latin typeface="Times New Roman"/>
                <a:ea typeface="Times New Roman"/>
                <a:cs typeface="Times New Roman"/>
                <a:sym typeface="Times New Roman"/>
              </a:rPr>
              <a:t>Softening</a:t>
            </a:r>
            <a:endParaRPr b="1" sz="3600">
              <a:latin typeface="Times New Roman"/>
              <a:ea typeface="Times New Roman"/>
              <a:cs typeface="Times New Roman"/>
              <a:sym typeface="Times New Roman"/>
            </a:endParaRPr>
          </a:p>
        </p:txBody>
      </p:sp>
      <p:sp>
        <p:nvSpPr>
          <p:cNvPr id="456" name="Google Shape;456;p44"/>
          <p:cNvSpPr txBox="1"/>
          <p:nvPr>
            <p:ph idx="1" type="body"/>
          </p:nvPr>
        </p:nvSpPr>
        <p:spPr>
          <a:xfrm>
            <a:off x="533400" y="1143000"/>
            <a:ext cx="8229600" cy="4830763"/>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For </a:t>
            </a:r>
            <a:r>
              <a:rPr b="1" lang="en-US" sz="2000">
                <a:solidFill>
                  <a:srgbClr val="FF0000"/>
                </a:solidFill>
                <a:latin typeface="Times New Roman"/>
                <a:ea typeface="Times New Roman"/>
                <a:cs typeface="Times New Roman"/>
                <a:sym typeface="Times New Roman"/>
              </a:rPr>
              <a:t>softening,</a:t>
            </a:r>
            <a:r>
              <a:rPr lang="en-US" sz="2000">
                <a:latin typeface="Times New Roman"/>
                <a:ea typeface="Times New Roman"/>
                <a:cs typeface="Times New Roman"/>
                <a:sym typeface="Times New Roman"/>
              </a:rPr>
              <a:t> hard water is first passed over cations exchanger resin column at specific rate, which removes cations like Ca</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Mg</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etc. from hard water.</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hardness causing ions will be retained on cation exchanger resin and they are exchanged with equivalent amount of H</a:t>
            </a:r>
            <a:r>
              <a:rPr baseline="30000" lang="en-US" sz="2000">
                <a:latin typeface="Times New Roman"/>
                <a:ea typeface="Times New Roman"/>
                <a:cs typeface="Times New Roman"/>
                <a:sym typeface="Times New Roman"/>
              </a:rPr>
              <a:t>+</a:t>
            </a:r>
            <a:r>
              <a:rPr lang="en-US" sz="2000">
                <a:latin typeface="Times New Roman"/>
                <a:ea typeface="Times New Roman"/>
                <a:cs typeface="Times New Roman"/>
                <a:sym typeface="Times New Roman"/>
              </a:rPr>
              <a:t> ions</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Further, the softened water from cation exchanger column is passed through anion exchanger column, which removes anions like, SO</a:t>
            </a:r>
            <a:r>
              <a:rPr baseline="-25000" lang="en-US" sz="2000">
                <a:latin typeface="Times New Roman"/>
                <a:ea typeface="Times New Roman"/>
                <a:cs typeface="Times New Roman"/>
                <a:sym typeface="Times New Roman"/>
              </a:rPr>
              <a:t>4</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Cl</a:t>
            </a:r>
            <a:r>
              <a:rPr baseline="30000" lang="en-US" sz="2000">
                <a:latin typeface="Times New Roman"/>
                <a:ea typeface="Times New Roman"/>
                <a:cs typeface="Times New Roman"/>
                <a:sym typeface="Times New Roman"/>
              </a:rPr>
              <a:t>-</a:t>
            </a:r>
            <a:r>
              <a:rPr lang="en-US" sz="2000">
                <a:latin typeface="Times New Roman"/>
                <a:ea typeface="Times New Roman"/>
                <a:cs typeface="Times New Roman"/>
                <a:sym typeface="Times New Roman"/>
              </a:rPr>
              <a:t>, CO</a:t>
            </a:r>
            <a:r>
              <a:rPr baseline="-25000" lang="en-US" sz="2000">
                <a:latin typeface="Times New Roman"/>
                <a:ea typeface="Times New Roman"/>
                <a:cs typeface="Times New Roman"/>
                <a:sym typeface="Times New Roman"/>
              </a:rPr>
              <a:t>3</a:t>
            </a:r>
            <a:r>
              <a:rPr baseline="30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etc. with equivalent amount of OH</a:t>
            </a:r>
            <a:r>
              <a:rPr baseline="30000" lang="en-US" sz="2000">
                <a:latin typeface="Times New Roman"/>
                <a:ea typeface="Times New Roman"/>
                <a:cs typeface="Times New Roman"/>
                <a:sym typeface="Times New Roman"/>
              </a:rPr>
              <a:t>-</a:t>
            </a:r>
            <a:r>
              <a:rPr lang="en-US" sz="2000">
                <a:latin typeface="Times New Roman"/>
                <a:ea typeface="Times New Roman"/>
                <a:cs typeface="Times New Roman"/>
                <a:sym typeface="Times New Roman"/>
              </a:rPr>
              <a:t> ions from the resin.</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H</a:t>
            </a:r>
            <a:r>
              <a:rPr baseline="30000" lang="en-US" sz="2000">
                <a:latin typeface="Times New Roman"/>
                <a:ea typeface="Times New Roman"/>
                <a:cs typeface="Times New Roman"/>
                <a:sym typeface="Times New Roman"/>
              </a:rPr>
              <a:t>+</a:t>
            </a:r>
            <a:r>
              <a:rPr lang="en-US" sz="2000">
                <a:latin typeface="Times New Roman"/>
                <a:ea typeface="Times New Roman"/>
                <a:cs typeface="Times New Roman"/>
                <a:sym typeface="Times New Roman"/>
              </a:rPr>
              <a:t> and OH</a:t>
            </a:r>
            <a:r>
              <a:rPr baseline="30000" lang="en-US" sz="20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ions from resin columns combines to form water. </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r>
              <a:rPr b="1" lang="en-US" sz="2800" u="sng">
                <a:latin typeface="Times New Roman"/>
                <a:ea typeface="Times New Roman"/>
                <a:cs typeface="Times New Roman"/>
                <a:sym typeface="Times New Roman"/>
              </a:rPr>
              <a:t>Softening</a:t>
            </a:r>
            <a:endParaRPr/>
          </a:p>
          <a:p>
            <a:pPr indent="0" lvl="0" marL="0" rtl="0" algn="l">
              <a:lnSpc>
                <a:spcPct val="90000"/>
              </a:lnSpc>
              <a:spcBef>
                <a:spcPts val="1000"/>
              </a:spcBef>
              <a:spcAft>
                <a:spcPts val="0"/>
              </a:spcAft>
              <a:buClr>
                <a:schemeClr val="dk1"/>
              </a:buClr>
              <a:buSzPts val="1800"/>
              <a:buNone/>
            </a:pPr>
            <a:r>
              <a:rPr b="1" lang="en-US" sz="1800">
                <a:latin typeface="Times New Roman"/>
                <a:ea typeface="Times New Roman"/>
                <a:cs typeface="Times New Roman"/>
                <a:sym typeface="Times New Roman"/>
              </a:rPr>
              <a:t>2 RH</a:t>
            </a:r>
            <a:r>
              <a:rPr b="1" baseline="30000" lang="en-US" sz="1800">
                <a:latin typeface="Times New Roman"/>
                <a:ea typeface="Times New Roman"/>
                <a:cs typeface="Times New Roman"/>
                <a:sym typeface="Times New Roman"/>
              </a:rPr>
              <a:t>+</a:t>
            </a:r>
            <a:r>
              <a:rPr b="1" lang="en-US" sz="1800">
                <a:latin typeface="Times New Roman"/>
                <a:ea typeface="Times New Roman"/>
                <a:cs typeface="Times New Roman"/>
                <a:sym typeface="Times New Roman"/>
              </a:rPr>
              <a:t> + CaCl</a:t>
            </a:r>
            <a:r>
              <a:rPr b="1" baseline="-25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                          R</a:t>
            </a:r>
            <a:r>
              <a:rPr b="1" baseline="-25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Ca</a:t>
            </a:r>
            <a:r>
              <a:rPr b="1" baseline="30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 + 2HCl</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800"/>
              <a:buNone/>
            </a:pPr>
            <a:r>
              <a:rPr b="1" lang="en-US" sz="1800">
                <a:latin typeface="Times New Roman"/>
                <a:ea typeface="Times New Roman"/>
                <a:cs typeface="Times New Roman"/>
                <a:sym typeface="Times New Roman"/>
              </a:rPr>
              <a:t>2 RH</a:t>
            </a:r>
            <a:r>
              <a:rPr b="1" baseline="30000" lang="en-US" sz="1800">
                <a:latin typeface="Times New Roman"/>
                <a:ea typeface="Times New Roman"/>
                <a:cs typeface="Times New Roman"/>
                <a:sym typeface="Times New Roman"/>
              </a:rPr>
              <a:t>+</a:t>
            </a:r>
            <a:r>
              <a:rPr b="1" lang="en-US" sz="1800">
                <a:latin typeface="Times New Roman"/>
                <a:ea typeface="Times New Roman"/>
                <a:cs typeface="Times New Roman"/>
                <a:sym typeface="Times New Roman"/>
              </a:rPr>
              <a:t> + MgSO</a:t>
            </a:r>
            <a:r>
              <a:rPr b="1" baseline="-25000" lang="en-US" sz="1800">
                <a:latin typeface="Times New Roman"/>
                <a:ea typeface="Times New Roman"/>
                <a:cs typeface="Times New Roman"/>
                <a:sym typeface="Times New Roman"/>
              </a:rPr>
              <a:t>4 </a:t>
            </a:r>
            <a:r>
              <a:rPr b="1" lang="en-US" sz="1800">
                <a:latin typeface="Times New Roman"/>
                <a:ea typeface="Times New Roman"/>
                <a:cs typeface="Times New Roman"/>
                <a:sym typeface="Times New Roman"/>
              </a:rPr>
              <a:t>                       R</a:t>
            </a:r>
            <a:r>
              <a:rPr b="1" baseline="-25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Mg</a:t>
            </a:r>
            <a:r>
              <a:rPr b="1" baseline="30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 + H</a:t>
            </a:r>
            <a:r>
              <a:rPr b="1" baseline="-25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SO</a:t>
            </a:r>
            <a:r>
              <a:rPr b="1" baseline="-25000" lang="en-US" sz="1800">
                <a:latin typeface="Times New Roman"/>
                <a:ea typeface="Times New Roman"/>
                <a:cs typeface="Times New Roman"/>
                <a:sym typeface="Times New Roman"/>
              </a:rPr>
              <a:t>4</a:t>
            </a:r>
            <a:endParaRPr/>
          </a:p>
          <a:p>
            <a:pPr indent="0" lvl="0" marL="0" rtl="0" algn="l">
              <a:lnSpc>
                <a:spcPct val="90000"/>
              </a:lnSpc>
              <a:spcBef>
                <a:spcPts val="1000"/>
              </a:spcBef>
              <a:spcAft>
                <a:spcPts val="0"/>
              </a:spcAft>
              <a:buClr>
                <a:schemeClr val="dk1"/>
              </a:buClr>
              <a:buSzPts val="1800"/>
              <a:buNone/>
            </a:pPr>
            <a:r>
              <a:rPr b="1" lang="en-US" sz="1800">
                <a:latin typeface="Times New Roman"/>
                <a:ea typeface="Times New Roman"/>
                <a:cs typeface="Times New Roman"/>
                <a:sym typeface="Times New Roman"/>
              </a:rPr>
              <a:t>2 ROH</a:t>
            </a:r>
            <a:r>
              <a:rPr b="1" baseline="30000" lang="en-US" sz="1800">
                <a:latin typeface="Times New Roman"/>
                <a:ea typeface="Times New Roman"/>
                <a:cs typeface="Times New Roman"/>
                <a:sym typeface="Times New Roman"/>
              </a:rPr>
              <a:t>-</a:t>
            </a:r>
            <a:r>
              <a:rPr b="1" lang="en-US" sz="1800">
                <a:latin typeface="Times New Roman"/>
                <a:ea typeface="Times New Roman"/>
                <a:cs typeface="Times New Roman"/>
                <a:sym typeface="Times New Roman"/>
              </a:rPr>
              <a:t> + 2Cl</a:t>
            </a:r>
            <a:r>
              <a:rPr b="1" baseline="30000" lang="en-US" sz="1800">
                <a:latin typeface="Times New Roman"/>
                <a:ea typeface="Times New Roman"/>
                <a:cs typeface="Times New Roman"/>
                <a:sym typeface="Times New Roman"/>
              </a:rPr>
              <a:t>-</a:t>
            </a:r>
            <a:r>
              <a:rPr b="1" lang="en-US" sz="1800">
                <a:latin typeface="Times New Roman"/>
                <a:ea typeface="Times New Roman"/>
                <a:cs typeface="Times New Roman"/>
                <a:sym typeface="Times New Roman"/>
              </a:rPr>
              <a:t>                          2 RCl</a:t>
            </a:r>
            <a:r>
              <a:rPr b="1" baseline="30000" lang="en-US" sz="1800">
                <a:latin typeface="Times New Roman"/>
                <a:ea typeface="Times New Roman"/>
                <a:cs typeface="Times New Roman"/>
                <a:sym typeface="Times New Roman"/>
              </a:rPr>
              <a:t>-</a:t>
            </a:r>
            <a:r>
              <a:rPr b="1" lang="en-US" sz="1800">
                <a:latin typeface="Times New Roman"/>
                <a:ea typeface="Times New Roman"/>
                <a:cs typeface="Times New Roman"/>
                <a:sym typeface="Times New Roman"/>
              </a:rPr>
              <a:t> + 2 OH</a:t>
            </a:r>
            <a:r>
              <a:rPr b="1" baseline="30000" lang="en-US" sz="1800">
                <a:latin typeface="Times New Roman"/>
                <a:ea typeface="Times New Roman"/>
                <a:cs typeface="Times New Roman"/>
                <a:sym typeface="Times New Roman"/>
              </a:rPr>
              <a:t>- </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800"/>
              <a:buNone/>
            </a:pPr>
            <a:r>
              <a:rPr b="1" lang="en-US" sz="1800">
                <a:latin typeface="Times New Roman"/>
                <a:ea typeface="Times New Roman"/>
                <a:cs typeface="Times New Roman"/>
                <a:sym typeface="Times New Roman"/>
              </a:rPr>
              <a:t>2 ROH</a:t>
            </a:r>
            <a:r>
              <a:rPr b="1" baseline="30000"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 + SO</a:t>
            </a:r>
            <a:r>
              <a:rPr b="1" baseline="-25000" lang="en-US" sz="1800">
                <a:latin typeface="Times New Roman"/>
                <a:ea typeface="Times New Roman"/>
                <a:cs typeface="Times New Roman"/>
                <a:sym typeface="Times New Roman"/>
              </a:rPr>
              <a:t>4</a:t>
            </a:r>
            <a:r>
              <a:rPr b="1" baseline="30000" lang="en-US" sz="1800">
                <a:latin typeface="Times New Roman"/>
                <a:ea typeface="Times New Roman"/>
                <a:cs typeface="Times New Roman"/>
                <a:sym typeface="Times New Roman"/>
              </a:rPr>
              <a:t>2-</a:t>
            </a:r>
            <a:r>
              <a:rPr b="1" baseline="-25000"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                       R</a:t>
            </a:r>
            <a:r>
              <a:rPr b="1" baseline="-25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SO</a:t>
            </a:r>
            <a:r>
              <a:rPr b="1" baseline="-25000" lang="en-US" sz="1800">
                <a:latin typeface="Times New Roman"/>
                <a:ea typeface="Times New Roman"/>
                <a:cs typeface="Times New Roman"/>
                <a:sym typeface="Times New Roman"/>
              </a:rPr>
              <a:t>4</a:t>
            </a:r>
            <a:r>
              <a:rPr b="1" baseline="30000" lang="en-US" sz="1800">
                <a:latin typeface="Times New Roman"/>
                <a:ea typeface="Times New Roman"/>
                <a:cs typeface="Times New Roman"/>
                <a:sym typeface="Times New Roman"/>
              </a:rPr>
              <a:t>2-</a:t>
            </a:r>
            <a:r>
              <a:rPr b="1" lang="en-US" sz="1800">
                <a:latin typeface="Times New Roman"/>
                <a:ea typeface="Times New Roman"/>
                <a:cs typeface="Times New Roman"/>
                <a:sym typeface="Times New Roman"/>
              </a:rPr>
              <a:t> + 2 OH</a:t>
            </a:r>
            <a:r>
              <a:rPr b="1" baseline="30000" lang="en-US" sz="1800">
                <a:latin typeface="Times New Roman"/>
                <a:ea typeface="Times New Roman"/>
                <a:cs typeface="Times New Roman"/>
                <a:sym typeface="Times New Roman"/>
              </a:rPr>
              <a:t>- </a:t>
            </a:r>
            <a:endParaRPr b="1" baseline="-25000"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800"/>
              <a:buNone/>
            </a:pPr>
            <a:r>
              <a:t/>
            </a:r>
            <a:endParaRPr b="1" baseline="-25000"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800"/>
              <a:buNone/>
            </a:pPr>
            <a:r>
              <a:t/>
            </a:r>
            <a:endParaRPr b="1" baseline="-25000"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800"/>
              <a:buNone/>
            </a:pPr>
            <a:r>
              <a:t/>
            </a:r>
            <a:endParaRPr b="1" baseline="-25000" sz="18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cxnSp>
        <p:nvCxnSpPr>
          <p:cNvPr id="457" name="Google Shape;457;p44"/>
          <p:cNvCxnSpPr/>
          <p:nvPr/>
        </p:nvCxnSpPr>
        <p:spPr>
          <a:xfrm>
            <a:off x="2438400" y="50292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58" name="Google Shape;458;p44"/>
          <p:cNvCxnSpPr/>
          <p:nvPr/>
        </p:nvCxnSpPr>
        <p:spPr>
          <a:xfrm>
            <a:off x="2438400" y="53340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59" name="Google Shape;459;p44"/>
          <p:cNvCxnSpPr/>
          <p:nvPr/>
        </p:nvCxnSpPr>
        <p:spPr>
          <a:xfrm>
            <a:off x="2438400" y="56388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60" name="Google Shape;460;p44"/>
          <p:cNvCxnSpPr/>
          <p:nvPr/>
        </p:nvCxnSpPr>
        <p:spPr>
          <a:xfrm>
            <a:off x="2438400" y="5943600"/>
            <a:ext cx="838200" cy="0"/>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Process - Regeneration</a:t>
            </a:r>
            <a:endParaRPr b="1" sz="3600">
              <a:latin typeface="Times New Roman"/>
              <a:ea typeface="Times New Roman"/>
              <a:cs typeface="Times New Roman"/>
              <a:sym typeface="Times New Roman"/>
            </a:endParaRPr>
          </a:p>
        </p:txBody>
      </p:sp>
      <p:sp>
        <p:nvSpPr>
          <p:cNvPr id="466" name="Google Shape;466;p45"/>
          <p:cNvSpPr txBox="1"/>
          <p:nvPr>
            <p:ph idx="1" type="body"/>
          </p:nvPr>
        </p:nvSpPr>
        <p:spPr>
          <a:xfrm>
            <a:off x="457200" y="1633225"/>
            <a:ext cx="8229600" cy="4830900"/>
          </a:xfrm>
          <a:prstGeom prst="rect">
            <a:avLst/>
          </a:prstGeom>
          <a:noFill/>
          <a:ln>
            <a:noFill/>
          </a:ln>
        </p:spPr>
        <p:txBody>
          <a:bodyPr anchorCtr="0" anchor="t" bIns="45700" lIns="91425" spcFirstLastPara="1" rIns="91425" wrap="square" tIns="45700">
            <a:normAutofit fontScale="77500" lnSpcReduction="20000"/>
          </a:bodyPr>
          <a:lstStyle/>
          <a:p>
            <a:pPr indent="-233915" lvl="0" marL="228600" rtl="0" algn="just">
              <a:lnSpc>
                <a:spcPct val="90000"/>
              </a:lnSpc>
              <a:spcBef>
                <a:spcPts val="0"/>
              </a:spcBef>
              <a:spcAft>
                <a:spcPts val="0"/>
              </a:spcAft>
              <a:buClr>
                <a:schemeClr val="dk1"/>
              </a:buClr>
              <a:buSzPct val="100000"/>
              <a:buChar char="•"/>
            </a:pPr>
            <a:r>
              <a:rPr lang="en-US" sz="2688">
                <a:latin typeface="Times New Roman"/>
                <a:ea typeface="Times New Roman"/>
                <a:cs typeface="Times New Roman"/>
                <a:sym typeface="Times New Roman"/>
              </a:rPr>
              <a:t>After certain usage both cation and anion exchanger resins gets exhausted and they can not exchange any more cations or anions. </a:t>
            </a:r>
            <a:endParaRPr sz="3488"/>
          </a:p>
          <a:p>
            <a:pPr indent="-233915" lvl="0" marL="228600" rtl="0" algn="just">
              <a:lnSpc>
                <a:spcPct val="90000"/>
              </a:lnSpc>
              <a:spcBef>
                <a:spcPts val="1000"/>
              </a:spcBef>
              <a:spcAft>
                <a:spcPts val="0"/>
              </a:spcAft>
              <a:buClr>
                <a:schemeClr val="dk1"/>
              </a:buClr>
              <a:buSzPct val="100000"/>
              <a:buChar char="•"/>
            </a:pPr>
            <a:r>
              <a:rPr lang="en-US" sz="2688">
                <a:latin typeface="Times New Roman"/>
                <a:ea typeface="Times New Roman"/>
                <a:cs typeface="Times New Roman"/>
                <a:sym typeface="Times New Roman"/>
              </a:rPr>
              <a:t>Exhausted cation exchanger resin is regenerated by passing dil. HCl solution</a:t>
            </a:r>
            <a:endParaRPr sz="3488"/>
          </a:p>
          <a:p>
            <a:pPr indent="-233915" lvl="0" marL="228600" rtl="0" algn="just">
              <a:lnSpc>
                <a:spcPct val="90000"/>
              </a:lnSpc>
              <a:spcBef>
                <a:spcPts val="1000"/>
              </a:spcBef>
              <a:spcAft>
                <a:spcPts val="0"/>
              </a:spcAft>
              <a:buClr>
                <a:schemeClr val="dk1"/>
              </a:buClr>
              <a:buSzPct val="100000"/>
              <a:buChar char="•"/>
            </a:pPr>
            <a:r>
              <a:rPr lang="en-US" sz="2688">
                <a:latin typeface="Times New Roman"/>
                <a:ea typeface="Times New Roman"/>
                <a:cs typeface="Times New Roman"/>
                <a:sym typeface="Times New Roman"/>
              </a:rPr>
              <a:t>Exhausted anion exchanger resin is regenerated by passing dil. NaOH solution</a:t>
            </a:r>
            <a:endParaRPr sz="3488"/>
          </a:p>
          <a:p>
            <a:pPr indent="-233915" lvl="0" marL="228600" rtl="0" algn="just">
              <a:lnSpc>
                <a:spcPct val="90000"/>
              </a:lnSpc>
              <a:spcBef>
                <a:spcPts val="1000"/>
              </a:spcBef>
              <a:spcAft>
                <a:spcPts val="0"/>
              </a:spcAft>
              <a:buClr>
                <a:schemeClr val="dk1"/>
              </a:buClr>
              <a:buSzPct val="100000"/>
              <a:buChar char="•"/>
            </a:pPr>
            <a:r>
              <a:rPr lang="en-US" sz="2688">
                <a:latin typeface="Times New Roman"/>
                <a:ea typeface="Times New Roman"/>
                <a:cs typeface="Times New Roman"/>
                <a:sym typeface="Times New Roman"/>
              </a:rPr>
              <a:t>This regenerates both the resins making the method reusable.</a:t>
            </a:r>
            <a:endParaRPr sz="3488"/>
          </a:p>
          <a:p>
            <a:pPr indent="0" lvl="0" marL="0" rtl="0" algn="l">
              <a:lnSpc>
                <a:spcPct val="90000"/>
              </a:lnSpc>
              <a:spcBef>
                <a:spcPts val="1000"/>
              </a:spcBef>
              <a:spcAft>
                <a:spcPts val="0"/>
              </a:spcAft>
              <a:buClr>
                <a:schemeClr val="dk1"/>
              </a:buClr>
              <a:buSzPct val="74386"/>
              <a:buNone/>
            </a:pPr>
            <a:r>
              <a:t/>
            </a:r>
            <a:endParaRPr b="1" baseline="-25000" sz="2688">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80260"/>
              <a:buNone/>
            </a:pPr>
            <a:r>
              <a:rPr b="1" lang="en-US" sz="3488" u="sng">
                <a:latin typeface="Times New Roman"/>
                <a:ea typeface="Times New Roman"/>
                <a:cs typeface="Times New Roman"/>
                <a:sym typeface="Times New Roman"/>
              </a:rPr>
              <a:t>Regeneration</a:t>
            </a:r>
            <a:endParaRPr sz="3488"/>
          </a:p>
          <a:p>
            <a:pPr indent="0" lvl="0" marL="0" rtl="0" algn="l">
              <a:lnSpc>
                <a:spcPct val="90000"/>
              </a:lnSpc>
              <a:spcBef>
                <a:spcPts val="1000"/>
              </a:spcBef>
              <a:spcAft>
                <a:spcPts val="0"/>
              </a:spcAft>
              <a:buClr>
                <a:schemeClr val="dk1"/>
              </a:buClr>
              <a:buSzPct val="74386"/>
              <a:buNone/>
            </a:pPr>
            <a:r>
              <a:rPr b="1" lang="en-US" sz="2688">
                <a:latin typeface="Times New Roman"/>
                <a:ea typeface="Times New Roman"/>
                <a:cs typeface="Times New Roman"/>
                <a:sym typeface="Times New Roman"/>
              </a:rPr>
              <a:t>R</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Ca</a:t>
            </a:r>
            <a:r>
              <a:rPr b="1" baseline="30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 + 2HCl                        2 RH</a:t>
            </a:r>
            <a:r>
              <a:rPr b="1" baseline="30000" lang="en-US" sz="2688">
                <a:latin typeface="Times New Roman"/>
                <a:ea typeface="Times New Roman"/>
                <a:cs typeface="Times New Roman"/>
                <a:sym typeface="Times New Roman"/>
              </a:rPr>
              <a:t>+</a:t>
            </a:r>
            <a:r>
              <a:rPr b="1" lang="en-US" sz="2688">
                <a:latin typeface="Times New Roman"/>
                <a:ea typeface="Times New Roman"/>
                <a:cs typeface="Times New Roman"/>
                <a:sym typeface="Times New Roman"/>
              </a:rPr>
              <a:t> + CaCl</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                          </a:t>
            </a:r>
            <a:endParaRPr b="1" sz="2688">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74386"/>
              <a:buNone/>
            </a:pPr>
            <a:r>
              <a:rPr b="1" lang="en-US" sz="2688">
                <a:latin typeface="Times New Roman"/>
                <a:ea typeface="Times New Roman"/>
                <a:cs typeface="Times New Roman"/>
                <a:sym typeface="Times New Roman"/>
              </a:rPr>
              <a:t>R</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Mg</a:t>
            </a:r>
            <a:r>
              <a:rPr b="1" baseline="30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 + H</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SO</a:t>
            </a:r>
            <a:r>
              <a:rPr b="1" baseline="-25000" lang="en-US" sz="2688">
                <a:latin typeface="Times New Roman"/>
                <a:ea typeface="Times New Roman"/>
                <a:cs typeface="Times New Roman"/>
                <a:sym typeface="Times New Roman"/>
              </a:rPr>
              <a:t>4                                </a:t>
            </a:r>
            <a:r>
              <a:rPr b="1" lang="en-US" sz="2688">
                <a:latin typeface="Times New Roman"/>
                <a:ea typeface="Times New Roman"/>
                <a:cs typeface="Times New Roman"/>
                <a:sym typeface="Times New Roman"/>
              </a:rPr>
              <a:t>2 RH</a:t>
            </a:r>
            <a:r>
              <a:rPr b="1" baseline="30000" lang="en-US" sz="2688">
                <a:latin typeface="Times New Roman"/>
                <a:ea typeface="Times New Roman"/>
                <a:cs typeface="Times New Roman"/>
                <a:sym typeface="Times New Roman"/>
              </a:rPr>
              <a:t>+</a:t>
            </a:r>
            <a:r>
              <a:rPr b="1" lang="en-US" sz="2688">
                <a:latin typeface="Times New Roman"/>
                <a:ea typeface="Times New Roman"/>
                <a:cs typeface="Times New Roman"/>
                <a:sym typeface="Times New Roman"/>
              </a:rPr>
              <a:t> + MgSO</a:t>
            </a:r>
            <a:r>
              <a:rPr b="1" baseline="-25000" lang="en-US" sz="2688">
                <a:latin typeface="Times New Roman"/>
                <a:ea typeface="Times New Roman"/>
                <a:cs typeface="Times New Roman"/>
                <a:sym typeface="Times New Roman"/>
              </a:rPr>
              <a:t>4</a:t>
            </a:r>
            <a:endParaRPr sz="3488"/>
          </a:p>
          <a:p>
            <a:pPr indent="0" lvl="0" marL="0" rtl="0" algn="l">
              <a:lnSpc>
                <a:spcPct val="90000"/>
              </a:lnSpc>
              <a:spcBef>
                <a:spcPts val="1000"/>
              </a:spcBef>
              <a:spcAft>
                <a:spcPts val="0"/>
              </a:spcAft>
              <a:buClr>
                <a:schemeClr val="dk1"/>
              </a:buClr>
              <a:buSzPct val="74386"/>
              <a:buNone/>
            </a:pPr>
            <a:r>
              <a:rPr b="1"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RCl</a:t>
            </a:r>
            <a:r>
              <a:rPr b="1" baseline="30000" lang="en-US" sz="2688">
                <a:latin typeface="Times New Roman"/>
                <a:ea typeface="Times New Roman"/>
                <a:cs typeface="Times New Roman"/>
                <a:sym typeface="Times New Roman"/>
              </a:rPr>
              <a:t>-</a:t>
            </a:r>
            <a:r>
              <a:rPr b="1" lang="en-US" sz="2688">
                <a:latin typeface="Times New Roman"/>
                <a:ea typeface="Times New Roman"/>
                <a:cs typeface="Times New Roman"/>
                <a:sym typeface="Times New Roman"/>
              </a:rPr>
              <a:t> + 2 NaOH</a:t>
            </a:r>
            <a:r>
              <a:rPr b="1" baseline="30000" lang="en-US" sz="2688">
                <a:latin typeface="Times New Roman"/>
                <a:ea typeface="Times New Roman"/>
                <a:cs typeface="Times New Roman"/>
                <a:sym typeface="Times New Roman"/>
              </a:rPr>
              <a:t>                                 </a:t>
            </a:r>
            <a:r>
              <a:rPr b="1" lang="en-US" sz="2688">
                <a:latin typeface="Times New Roman"/>
                <a:ea typeface="Times New Roman"/>
                <a:cs typeface="Times New Roman"/>
                <a:sym typeface="Times New Roman"/>
              </a:rPr>
              <a:t>2 ROH</a:t>
            </a:r>
            <a:r>
              <a:rPr b="1" baseline="30000" lang="en-US" sz="2688">
                <a:latin typeface="Times New Roman"/>
                <a:ea typeface="Times New Roman"/>
                <a:cs typeface="Times New Roman"/>
                <a:sym typeface="Times New Roman"/>
              </a:rPr>
              <a:t>-</a:t>
            </a:r>
            <a:r>
              <a:rPr b="1" lang="en-US" sz="2688">
                <a:latin typeface="Times New Roman"/>
                <a:ea typeface="Times New Roman"/>
                <a:cs typeface="Times New Roman"/>
                <a:sym typeface="Times New Roman"/>
              </a:rPr>
              <a:t> + 2NaCl</a:t>
            </a:r>
            <a:endParaRPr b="1" sz="2688">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74386"/>
              <a:buNone/>
            </a:pPr>
            <a:r>
              <a:rPr b="1" lang="en-US" sz="2688">
                <a:latin typeface="Times New Roman"/>
                <a:ea typeface="Times New Roman"/>
                <a:cs typeface="Times New Roman"/>
                <a:sym typeface="Times New Roman"/>
              </a:rPr>
              <a:t>R</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SO</a:t>
            </a:r>
            <a:r>
              <a:rPr b="1" baseline="-25000" lang="en-US" sz="2688">
                <a:latin typeface="Times New Roman"/>
                <a:ea typeface="Times New Roman"/>
                <a:cs typeface="Times New Roman"/>
                <a:sym typeface="Times New Roman"/>
              </a:rPr>
              <a:t>4</a:t>
            </a:r>
            <a:r>
              <a:rPr b="1" baseline="30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 + 2 NaOH</a:t>
            </a:r>
            <a:r>
              <a:rPr b="1" baseline="30000" lang="en-US" sz="2688">
                <a:latin typeface="Times New Roman"/>
                <a:ea typeface="Times New Roman"/>
                <a:cs typeface="Times New Roman"/>
                <a:sym typeface="Times New Roman"/>
              </a:rPr>
              <a:t>                           </a:t>
            </a:r>
            <a:r>
              <a:rPr b="1" lang="en-US" sz="2688">
                <a:latin typeface="Times New Roman"/>
                <a:ea typeface="Times New Roman"/>
                <a:cs typeface="Times New Roman"/>
                <a:sym typeface="Times New Roman"/>
              </a:rPr>
              <a:t>2 ROH</a:t>
            </a:r>
            <a:r>
              <a:rPr b="1" baseline="30000" lang="en-US" sz="2688">
                <a:latin typeface="Times New Roman"/>
                <a:ea typeface="Times New Roman"/>
                <a:cs typeface="Times New Roman"/>
                <a:sym typeface="Times New Roman"/>
              </a:rPr>
              <a:t>- </a:t>
            </a:r>
            <a:r>
              <a:rPr b="1" lang="en-US" sz="2688">
                <a:latin typeface="Times New Roman"/>
                <a:ea typeface="Times New Roman"/>
                <a:cs typeface="Times New Roman"/>
                <a:sym typeface="Times New Roman"/>
              </a:rPr>
              <a:t> + Na</a:t>
            </a:r>
            <a:r>
              <a:rPr b="1" baseline="-25000" lang="en-US" sz="2688">
                <a:latin typeface="Times New Roman"/>
                <a:ea typeface="Times New Roman"/>
                <a:cs typeface="Times New Roman"/>
                <a:sym typeface="Times New Roman"/>
              </a:rPr>
              <a:t>2</a:t>
            </a:r>
            <a:r>
              <a:rPr b="1" lang="en-US" sz="2688">
                <a:latin typeface="Times New Roman"/>
                <a:ea typeface="Times New Roman"/>
                <a:cs typeface="Times New Roman"/>
                <a:sym typeface="Times New Roman"/>
              </a:rPr>
              <a:t>SO</a:t>
            </a:r>
            <a:r>
              <a:rPr b="1" baseline="-25000" lang="en-US" sz="2688">
                <a:latin typeface="Times New Roman"/>
                <a:ea typeface="Times New Roman"/>
                <a:cs typeface="Times New Roman"/>
                <a:sym typeface="Times New Roman"/>
              </a:rPr>
              <a:t>4</a:t>
            </a:r>
            <a:endParaRPr b="1" baseline="-25000" sz="2688">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b="1" baseline="-25000"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b="1" sz="2000">
              <a:latin typeface="Times New Roman"/>
              <a:ea typeface="Times New Roman"/>
              <a:cs typeface="Times New Roman"/>
              <a:sym typeface="Times New Roman"/>
            </a:endParaRPr>
          </a:p>
        </p:txBody>
      </p:sp>
      <p:cxnSp>
        <p:nvCxnSpPr>
          <p:cNvPr id="467" name="Google Shape;467;p45"/>
          <p:cNvCxnSpPr/>
          <p:nvPr/>
        </p:nvCxnSpPr>
        <p:spPr>
          <a:xfrm>
            <a:off x="2438400" y="50292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68" name="Google Shape;468;p45"/>
          <p:cNvCxnSpPr/>
          <p:nvPr/>
        </p:nvCxnSpPr>
        <p:spPr>
          <a:xfrm>
            <a:off x="2438400" y="46482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69" name="Google Shape;469;p45"/>
          <p:cNvCxnSpPr/>
          <p:nvPr/>
        </p:nvCxnSpPr>
        <p:spPr>
          <a:xfrm>
            <a:off x="2590800" y="5410200"/>
            <a:ext cx="838200" cy="0"/>
          </a:xfrm>
          <a:prstGeom prst="straightConnector1">
            <a:avLst/>
          </a:prstGeom>
          <a:noFill/>
          <a:ln cap="flat" cmpd="sng" w="9525">
            <a:solidFill>
              <a:schemeClr val="accent1"/>
            </a:solidFill>
            <a:prstDash val="solid"/>
            <a:miter lim="800000"/>
            <a:headEnd len="sm" w="sm" type="none"/>
            <a:tailEnd len="med" w="med" type="stealth"/>
          </a:ln>
        </p:spPr>
      </p:cxnSp>
      <p:cxnSp>
        <p:nvCxnSpPr>
          <p:cNvPr id="470" name="Google Shape;470;p45"/>
          <p:cNvCxnSpPr/>
          <p:nvPr/>
        </p:nvCxnSpPr>
        <p:spPr>
          <a:xfrm>
            <a:off x="2667000" y="5715000"/>
            <a:ext cx="838200" cy="0"/>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628650" y="593726"/>
            <a:ext cx="7886700" cy="10826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Ion Exchange Softener</a:t>
            </a:r>
            <a:endParaRPr sz="3600"/>
          </a:p>
        </p:txBody>
      </p:sp>
      <p:pic>
        <p:nvPicPr>
          <p:cNvPr id="476" name="Google Shape;476;p46"/>
          <p:cNvPicPr preferRelativeResize="0"/>
          <p:nvPr>
            <p:ph idx="1" type="body"/>
          </p:nvPr>
        </p:nvPicPr>
        <p:blipFill rotWithShape="1">
          <a:blip r:embed="rId3">
            <a:alphaModFix/>
          </a:blip>
          <a:srcRect b="0" l="0" r="0" t="0"/>
          <a:stretch/>
        </p:blipFill>
        <p:spPr>
          <a:xfrm>
            <a:off x="457200" y="1447801"/>
            <a:ext cx="5410200" cy="3352800"/>
          </a:xfrm>
          <a:prstGeom prst="rect">
            <a:avLst/>
          </a:prstGeom>
          <a:noFill/>
          <a:ln>
            <a:noFill/>
          </a:ln>
        </p:spPr>
      </p:pic>
      <p:pic>
        <p:nvPicPr>
          <p:cNvPr id="477" name="Google Shape;477;p46"/>
          <p:cNvPicPr preferRelativeResize="0"/>
          <p:nvPr/>
        </p:nvPicPr>
        <p:blipFill rotWithShape="1">
          <a:blip r:embed="rId4">
            <a:alphaModFix/>
          </a:blip>
          <a:srcRect b="0" l="0" r="0" t="0"/>
          <a:stretch/>
        </p:blipFill>
        <p:spPr>
          <a:xfrm>
            <a:off x="5867400" y="3316818"/>
            <a:ext cx="2998869" cy="2321982"/>
          </a:xfrm>
          <a:prstGeom prst="rect">
            <a:avLst/>
          </a:prstGeom>
          <a:noFill/>
          <a:ln>
            <a:noFill/>
          </a:ln>
        </p:spPr>
      </p:pic>
      <p:sp>
        <p:nvSpPr>
          <p:cNvPr id="478" name="Google Shape;478;p46"/>
          <p:cNvSpPr/>
          <p:nvPr/>
        </p:nvSpPr>
        <p:spPr>
          <a:xfrm>
            <a:off x="6276311" y="2907268"/>
            <a:ext cx="21810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(Commercial plant)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idx="1" type="body"/>
          </p:nvPr>
        </p:nvSpPr>
        <p:spPr>
          <a:xfrm>
            <a:off x="457200" y="762000"/>
            <a:ext cx="8229600" cy="51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b="1" sz="28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rPr b="1" lang="en-US" sz="2800">
                <a:latin typeface="Times New Roman"/>
                <a:ea typeface="Times New Roman"/>
                <a:cs typeface="Times New Roman"/>
                <a:sym typeface="Times New Roman"/>
              </a:rPr>
              <a:t>Advantages</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process can be used for highly acidic or alkaline water.</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It produces water of very low hardness (less than 2 ppm).</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Softened water can be used in steam generation boiler.</a:t>
            </a:r>
            <a:endParaRPr sz="2400">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b="1" sz="28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rPr b="1" lang="en-US" sz="2800">
                <a:latin typeface="Times New Roman"/>
                <a:ea typeface="Times New Roman"/>
                <a:cs typeface="Times New Roman"/>
                <a:sym typeface="Times New Roman"/>
              </a:rPr>
              <a:t>Disadvantages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equipment is costly and expensive resins are required.</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Turbid water could decrease the efficiency of the method. Hence turbidity need to be removed first by coagulation and then water could be passed over the resin.</a:t>
            </a:r>
            <a:endParaRPr sz="2400">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cafecac4ed_0_6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89" name="Google Shape;489;g1cafecac4ed_0_6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90" name="Google Shape;490;g1cafecac4ed_0_66"/>
          <p:cNvPicPr preferRelativeResize="0"/>
          <p:nvPr/>
        </p:nvPicPr>
        <p:blipFill>
          <a:blip r:embed="rId3">
            <a:alphaModFix/>
          </a:blip>
          <a:stretch>
            <a:fillRect/>
          </a:stretch>
        </p:blipFill>
        <p:spPr>
          <a:xfrm>
            <a:off x="0" y="0"/>
            <a:ext cx="9144008" cy="6858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628650" y="914400"/>
            <a:ext cx="7886700" cy="76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BOD (Biological Oxygen Demand)</a:t>
            </a:r>
            <a:endParaRPr b="1" sz="4000">
              <a:solidFill>
                <a:srgbClr val="C00000"/>
              </a:solidFill>
              <a:latin typeface="Times New Roman"/>
              <a:ea typeface="Times New Roman"/>
              <a:cs typeface="Times New Roman"/>
              <a:sym typeface="Times New Roman"/>
            </a:endParaRPr>
          </a:p>
        </p:txBody>
      </p:sp>
      <p:sp>
        <p:nvSpPr>
          <p:cNvPr id="496" name="Google Shape;496;p4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It is a measure of amount of oxygen required for the biological oxidation of organic matter under aerobic conditions at 20</a:t>
            </a:r>
            <a:r>
              <a:rPr baseline="30000" lang="en-US" sz="2400">
                <a:latin typeface="Times New Roman"/>
                <a:ea typeface="Times New Roman"/>
                <a:cs typeface="Times New Roman"/>
                <a:sym typeface="Times New Roman"/>
              </a:rPr>
              <a:t>0</a:t>
            </a:r>
            <a:r>
              <a:rPr lang="en-US" sz="2400">
                <a:latin typeface="Times New Roman"/>
                <a:ea typeface="Times New Roman"/>
                <a:cs typeface="Times New Roman"/>
                <a:sym typeface="Times New Roman"/>
              </a:rPr>
              <a:t> C for a period of 5 days.</a:t>
            </a:r>
            <a:endParaRPr/>
          </a:p>
          <a:p>
            <a:pPr indent="0" lvl="0" marL="0" rtl="0" algn="just">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Organic matter + </a:t>
            </a:r>
            <a:r>
              <a:rPr b="1" lang="en-US" sz="2400">
                <a:solidFill>
                  <a:srgbClr val="FF0000"/>
                </a:solidFill>
                <a:latin typeface="Times New Roman"/>
                <a:ea typeface="Times New Roman"/>
                <a:cs typeface="Times New Roman"/>
                <a:sym typeface="Times New Roman"/>
              </a:rPr>
              <a:t>O</a:t>
            </a:r>
            <a:r>
              <a:rPr b="1" baseline="-25000" lang="en-US" sz="2400">
                <a:solidFill>
                  <a:srgbClr val="FF0000"/>
                </a:solidFill>
                <a:latin typeface="Times New Roman"/>
                <a:ea typeface="Times New Roman"/>
                <a:cs typeface="Times New Roman"/>
                <a:sym typeface="Times New Roman"/>
              </a:rPr>
              <a:t>2</a:t>
            </a:r>
            <a:r>
              <a:rPr b="1" lang="en-US" sz="24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Micro-organisms</a:t>
            </a:r>
            <a:r>
              <a:rPr b="1" lang="en-US" sz="2400">
                <a:latin typeface="Times New Roman"/>
                <a:ea typeface="Times New Roman"/>
                <a:cs typeface="Times New Roman"/>
                <a:sym typeface="Times New Roman"/>
              </a:rPr>
              <a:t>       CO</a:t>
            </a:r>
            <a:r>
              <a:rPr b="1" baseline="-25000" lang="en-US" sz="2400">
                <a:latin typeface="Times New Roman"/>
                <a:ea typeface="Times New Roman"/>
                <a:cs typeface="Times New Roman"/>
                <a:sym typeface="Times New Roman"/>
              </a:rPr>
              <a:t>2</a:t>
            </a:r>
            <a:r>
              <a:rPr b="1" lang="en-US" sz="2400">
                <a:latin typeface="Times New Roman"/>
                <a:ea typeface="Times New Roman"/>
                <a:cs typeface="Times New Roman"/>
                <a:sym typeface="Times New Roman"/>
              </a:rPr>
              <a:t> + H</a:t>
            </a:r>
            <a:r>
              <a:rPr b="1" baseline="-25000" lang="en-US" sz="2400">
                <a:latin typeface="Times New Roman"/>
                <a:ea typeface="Times New Roman"/>
                <a:cs typeface="Times New Roman"/>
                <a:sym typeface="Times New Roman"/>
              </a:rPr>
              <a:t>2</a:t>
            </a:r>
            <a:r>
              <a:rPr b="1" lang="en-US" sz="2400">
                <a:latin typeface="Times New Roman"/>
                <a:ea typeface="Times New Roman"/>
                <a:cs typeface="Times New Roman"/>
                <a:sym typeface="Times New Roman"/>
              </a:rPr>
              <a:t>O</a:t>
            </a:r>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BOD is the direct measurement of extent of pollution in waste water &amp; industrial effluent.</a:t>
            </a:r>
            <a:endParaRPr/>
          </a:p>
          <a:p>
            <a:pPr indent="-228600" lvl="0" marL="228600" rtl="0" algn="just">
              <a:lnSpc>
                <a:spcPct val="90000"/>
              </a:lnSpc>
              <a:spcBef>
                <a:spcPts val="1000"/>
              </a:spcBef>
              <a:spcAft>
                <a:spcPts val="0"/>
              </a:spcAft>
              <a:buClr>
                <a:srgbClr val="FF0000"/>
              </a:buClr>
              <a:buSzPts val="2400"/>
              <a:buChar char="•"/>
            </a:pPr>
            <a:r>
              <a:rPr lang="en-US" sz="2400">
                <a:solidFill>
                  <a:srgbClr val="FF0000"/>
                </a:solidFill>
                <a:latin typeface="Times New Roman"/>
                <a:ea typeface="Times New Roman"/>
                <a:cs typeface="Times New Roman"/>
                <a:sym typeface="Times New Roman"/>
              </a:rPr>
              <a:t>Only applicable for bio-degradable pollutants</a:t>
            </a:r>
            <a:r>
              <a:rPr lang="en-US" sz="24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Higher the BOD, higher will be the level of pollutants in water.</a:t>
            </a:r>
            <a:endParaRPr/>
          </a:p>
          <a:p>
            <a:pPr indent="-228600" lvl="0" marL="228600" rtl="0" algn="just">
              <a:lnSpc>
                <a:spcPct val="9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Drinking water should have BOD less than 1 ppm. </a:t>
            </a:r>
            <a:endParaRPr b="1" sz="2400">
              <a:latin typeface="Times New Roman"/>
              <a:ea typeface="Times New Roman"/>
              <a:cs typeface="Times New Roman"/>
              <a:sym typeface="Times New Roman"/>
            </a:endParaRPr>
          </a:p>
        </p:txBody>
      </p:sp>
      <p:cxnSp>
        <p:nvCxnSpPr>
          <p:cNvPr id="497" name="Google Shape;497;p48"/>
          <p:cNvCxnSpPr/>
          <p:nvPr/>
        </p:nvCxnSpPr>
        <p:spPr>
          <a:xfrm>
            <a:off x="3657600" y="3200400"/>
            <a:ext cx="2057400" cy="0"/>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800100" y="898526"/>
            <a:ext cx="7886700" cy="9302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Principle</a:t>
            </a:r>
            <a:endParaRPr b="1" sz="4000">
              <a:solidFill>
                <a:srgbClr val="C00000"/>
              </a:solidFill>
              <a:latin typeface="Times New Roman"/>
              <a:ea typeface="Times New Roman"/>
              <a:cs typeface="Times New Roman"/>
              <a:sym typeface="Times New Roman"/>
            </a:endParaRPr>
          </a:p>
        </p:txBody>
      </p:sp>
      <p:sp>
        <p:nvSpPr>
          <p:cNvPr id="503" name="Google Shape;503;p4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Dissolved oxygen content  of diluted waste-water is determined at the beginning of the reaction by </a:t>
            </a:r>
            <a:r>
              <a:rPr lang="en-US" sz="2000">
                <a:solidFill>
                  <a:srgbClr val="FF0000"/>
                </a:solidFill>
                <a:latin typeface="Times New Roman"/>
                <a:ea typeface="Times New Roman"/>
                <a:cs typeface="Times New Roman"/>
                <a:sym typeface="Times New Roman"/>
              </a:rPr>
              <a:t>Winkler’s method or by DO meter.</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Same sample of water is kept for incubation in the presence of micro-organisms for 5 days at 20</a:t>
            </a:r>
            <a:r>
              <a:rPr baseline="30000" lang="en-US" sz="2000">
                <a:latin typeface="Times New Roman"/>
                <a:ea typeface="Times New Roman"/>
                <a:cs typeface="Times New Roman"/>
                <a:sym typeface="Times New Roman"/>
              </a:rPr>
              <a:t>0</a:t>
            </a:r>
            <a:r>
              <a:rPr lang="en-US" sz="2000">
                <a:latin typeface="Times New Roman"/>
                <a:ea typeface="Times New Roman"/>
                <a:cs typeface="Times New Roman"/>
                <a:sym typeface="Times New Roman"/>
              </a:rPr>
              <a:t> C and decrease in the dissolved oxygen content is determined by </a:t>
            </a:r>
            <a:r>
              <a:rPr lang="en-US" sz="2000">
                <a:solidFill>
                  <a:srgbClr val="FF0000"/>
                </a:solidFill>
                <a:latin typeface="Times New Roman"/>
                <a:ea typeface="Times New Roman"/>
                <a:cs typeface="Times New Roman"/>
                <a:sym typeface="Times New Roman"/>
              </a:rPr>
              <a:t>Winkler’s method or by DO meter.</a:t>
            </a:r>
            <a:endParaRPr sz="2000">
              <a:solidFill>
                <a:srgbClr val="FF0000"/>
              </a:solidFill>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BOD = [(DO)</a:t>
            </a:r>
            <a:r>
              <a:rPr baseline="-25000" lang="en-US" sz="2400">
                <a:latin typeface="Times New Roman"/>
                <a:ea typeface="Times New Roman"/>
                <a:cs typeface="Times New Roman"/>
                <a:sym typeface="Times New Roman"/>
              </a:rPr>
              <a:t>Blank</a:t>
            </a:r>
            <a:r>
              <a:rPr lang="en-US" sz="2400">
                <a:latin typeface="Times New Roman"/>
                <a:ea typeface="Times New Roman"/>
                <a:cs typeface="Times New Roman"/>
                <a:sym typeface="Times New Roman"/>
              </a:rPr>
              <a:t> – (DO)</a:t>
            </a:r>
            <a:r>
              <a:rPr baseline="-25000" lang="en-US" sz="2400">
                <a:latin typeface="Times New Roman"/>
                <a:ea typeface="Times New Roman"/>
                <a:cs typeface="Times New Roman"/>
                <a:sym typeface="Times New Roman"/>
              </a:rPr>
              <a:t>Incubated</a:t>
            </a:r>
            <a:r>
              <a:rPr lang="en-US" sz="2400">
                <a:latin typeface="Times New Roman"/>
                <a:ea typeface="Times New Roman"/>
                <a:cs typeface="Times New Roman"/>
                <a:sym typeface="Times New Roman"/>
              </a:rPr>
              <a:t> ] X Dilution Factor </a:t>
            </a:r>
            <a:endParaRPr/>
          </a:p>
          <a:p>
            <a:pPr indent="0" lvl="0" marL="0" rtl="0" algn="just">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(DO)</a:t>
            </a:r>
            <a:r>
              <a:rPr baseline="-25000" lang="en-US" sz="1800">
                <a:latin typeface="Times New Roman"/>
                <a:ea typeface="Times New Roman"/>
                <a:cs typeface="Times New Roman"/>
                <a:sym typeface="Times New Roman"/>
              </a:rPr>
              <a:t>Blank</a:t>
            </a:r>
            <a:r>
              <a:rPr lang="en-US" sz="1800">
                <a:latin typeface="Times New Roman"/>
                <a:ea typeface="Times New Roman"/>
                <a:cs typeface="Times New Roman"/>
                <a:sym typeface="Times New Roman"/>
              </a:rPr>
              <a:t> = Dissolved oxygen of diluted sample in the beginning of the reaction</a:t>
            </a:r>
            <a:endParaRPr/>
          </a:p>
          <a:p>
            <a:pPr indent="0" lvl="0" marL="0" rtl="0" algn="just">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(DO)</a:t>
            </a:r>
            <a:r>
              <a:rPr baseline="-25000" lang="en-US" sz="1800">
                <a:latin typeface="Times New Roman"/>
                <a:ea typeface="Times New Roman"/>
                <a:cs typeface="Times New Roman"/>
                <a:sym typeface="Times New Roman"/>
              </a:rPr>
              <a:t>Incubated</a:t>
            </a:r>
            <a:r>
              <a:rPr lang="en-US" sz="1800">
                <a:latin typeface="Times New Roman"/>
                <a:ea typeface="Times New Roman"/>
                <a:cs typeface="Times New Roman"/>
                <a:sym typeface="Times New Roman"/>
              </a:rPr>
              <a:t> = Dissolved oxygen of diluted sample after incubation for 5 days at 20 </a:t>
            </a:r>
            <a:r>
              <a:rPr baseline="30000" lang="en-US" sz="1800">
                <a:latin typeface="Times New Roman"/>
                <a:ea typeface="Times New Roman"/>
                <a:cs typeface="Times New Roman"/>
                <a:sym typeface="Times New Roman"/>
              </a:rPr>
              <a:t>0</a:t>
            </a:r>
            <a:r>
              <a:rPr lang="en-US" sz="1800">
                <a:latin typeface="Times New Roman"/>
                <a:ea typeface="Times New Roman"/>
                <a:cs typeface="Times New Roman"/>
                <a:sym typeface="Times New Roman"/>
              </a:rPr>
              <a:t> C.</a:t>
            </a:r>
            <a:endParaRPr/>
          </a:p>
          <a:p>
            <a:pPr indent="0" lvl="0" marL="0" rtl="0" algn="just">
              <a:lnSpc>
                <a:spcPct val="90000"/>
              </a:lnSpc>
              <a:spcBef>
                <a:spcPts val="1000"/>
              </a:spcBef>
              <a:spcAft>
                <a:spcPts val="0"/>
              </a:spcAft>
              <a:buClr>
                <a:schemeClr val="dk1"/>
              </a:buClr>
              <a:buSzPts val="1800"/>
              <a:buNone/>
            </a:pPr>
            <a:r>
              <a:t/>
            </a:r>
            <a:endParaRPr sz="1800">
              <a:latin typeface="Times New Roman"/>
              <a:ea typeface="Times New Roman"/>
              <a:cs typeface="Times New Roman"/>
              <a:sym typeface="Times New Roman"/>
            </a:endParaRPr>
          </a:p>
        </p:txBody>
      </p:sp>
      <p:pic>
        <p:nvPicPr>
          <p:cNvPr id="504" name="Google Shape;504;p49"/>
          <p:cNvPicPr preferRelativeResize="0"/>
          <p:nvPr/>
        </p:nvPicPr>
        <p:blipFill rotWithShape="1">
          <a:blip r:embed="rId3">
            <a:alphaModFix/>
          </a:blip>
          <a:srcRect b="0" l="0" r="0" t="0"/>
          <a:stretch/>
        </p:blipFill>
        <p:spPr>
          <a:xfrm>
            <a:off x="1184564" y="5105400"/>
            <a:ext cx="5172075" cy="752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0"/>
          <p:cNvSpPr txBox="1"/>
          <p:nvPr>
            <p:ph type="title"/>
          </p:nvPr>
        </p:nvSpPr>
        <p:spPr>
          <a:xfrm>
            <a:off x="628650" y="990600"/>
            <a:ext cx="7886700" cy="990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BOD Meter</a:t>
            </a:r>
            <a:endParaRPr b="1" sz="3600">
              <a:solidFill>
                <a:srgbClr val="C00000"/>
              </a:solidFill>
              <a:latin typeface="Times New Roman"/>
              <a:ea typeface="Times New Roman"/>
              <a:cs typeface="Times New Roman"/>
              <a:sym typeface="Times New Roman"/>
            </a:endParaRPr>
          </a:p>
        </p:txBody>
      </p:sp>
      <p:pic>
        <p:nvPicPr>
          <p:cNvPr id="510" name="Google Shape;510;p50"/>
          <p:cNvPicPr preferRelativeResize="0"/>
          <p:nvPr/>
        </p:nvPicPr>
        <p:blipFill rotWithShape="1">
          <a:blip r:embed="rId3">
            <a:alphaModFix/>
          </a:blip>
          <a:srcRect b="0" l="0" r="0" t="0"/>
          <a:stretch/>
        </p:blipFill>
        <p:spPr>
          <a:xfrm>
            <a:off x="3571568" y="1828801"/>
            <a:ext cx="2200275" cy="388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nvSpPr>
        <p:spPr>
          <a:xfrm>
            <a:off x="457200" y="1158240"/>
            <a:ext cx="8229600" cy="10366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Times New Roman"/>
              <a:buNone/>
            </a:pPr>
            <a:r>
              <a:rPr b="0" i="0" lang="en-US" sz="3200" u="none" cap="none" strike="noStrike">
                <a:solidFill>
                  <a:srgbClr val="C00000"/>
                </a:solidFill>
                <a:latin typeface="Times New Roman"/>
                <a:ea typeface="Times New Roman"/>
                <a:cs typeface="Times New Roman"/>
                <a:sym typeface="Times New Roman"/>
              </a:rPr>
              <a:t>Temporary Hardness (or) Carbonate Hardness (CH) (or) Alkaline Hardness</a:t>
            </a:r>
            <a:endParaRPr b="0" i="0" sz="3200" u="none" cap="none" strike="noStrike">
              <a:solidFill>
                <a:srgbClr val="C00000"/>
              </a:solidFill>
              <a:latin typeface="Times New Roman"/>
              <a:ea typeface="Times New Roman"/>
              <a:cs typeface="Times New Roman"/>
              <a:sym typeface="Times New Roman"/>
            </a:endParaRPr>
          </a:p>
        </p:txBody>
      </p:sp>
      <p:sp>
        <p:nvSpPr>
          <p:cNvPr id="126" name="Google Shape;126;p7"/>
          <p:cNvSpPr txBox="1"/>
          <p:nvPr/>
        </p:nvSpPr>
        <p:spPr>
          <a:xfrm>
            <a:off x="457200" y="2377440"/>
            <a:ext cx="8229600" cy="348996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Temporary hardness is caused by carbonate, bicarbonate and hydroxide of calcium and magnesium ions in the water. It can be removed by boiling water or by the addition of lime [Ca(OH)</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Boiling promotes the formation of carbonate from the bicarbonate and precipitates calcium carbonate out of solution, leaving water that is softer upon coving.</a:t>
            </a:r>
            <a:endParaRPr/>
          </a:p>
          <a:p>
            <a:pPr indent="0" lvl="0" marL="137160" marR="0" rtl="0" algn="just">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Ca (HCO</a:t>
            </a:r>
            <a:r>
              <a:rPr b="0" baseline="-25000" i="0" lang="en-US" sz="2400" u="none" cap="none" strike="noStrike">
                <a:solidFill>
                  <a:schemeClr val="dk1"/>
                </a:solidFill>
                <a:latin typeface="Times New Roman"/>
                <a:ea typeface="Times New Roman"/>
                <a:cs typeface="Times New Roman"/>
                <a:sym typeface="Times New Roman"/>
              </a:rPr>
              <a:t>3</a:t>
            </a:r>
            <a:r>
              <a:rPr b="0" i="0" lang="en-US" sz="2400" u="none" cap="none" strike="noStrike">
                <a:solidFill>
                  <a:schemeClr val="dk1"/>
                </a:solidFill>
                <a:latin typeface="Times New Roman"/>
                <a:ea typeface="Times New Roman"/>
                <a:cs typeface="Times New Roman"/>
                <a:sym typeface="Times New Roman"/>
              </a:rPr>
              <a:t>)</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CaCO</a:t>
            </a:r>
            <a:r>
              <a:rPr b="0" baseline="-25000" i="0" lang="en-US" sz="2400" u="none" cap="none" strike="noStrike">
                <a:solidFill>
                  <a:schemeClr val="dk1"/>
                </a:solidFill>
                <a:latin typeface="Times New Roman"/>
                <a:ea typeface="Times New Roman"/>
                <a:cs typeface="Times New Roman"/>
                <a:sym typeface="Times New Roman"/>
              </a:rPr>
              <a:t>3</a:t>
            </a:r>
            <a:r>
              <a:rPr b="0" i="0" lang="en-US" sz="2400" u="none" cap="none" strike="noStrike">
                <a:solidFill>
                  <a:schemeClr val="dk1"/>
                </a:solidFill>
                <a:latin typeface="Times New Roman"/>
                <a:ea typeface="Times New Roman"/>
                <a:cs typeface="Times New Roman"/>
                <a:sym typeface="Times New Roman"/>
              </a:rPr>
              <a:t> ↓+ H</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O + CO</a:t>
            </a:r>
            <a:r>
              <a:rPr b="0" baseline="-25000" i="0" lang="en-US" sz="2400" u="none" cap="none" strike="noStrike">
                <a:solidFill>
                  <a:schemeClr val="dk1"/>
                </a:solidFill>
                <a:latin typeface="Times New Roman"/>
                <a:ea typeface="Times New Roman"/>
                <a:cs typeface="Times New Roman"/>
                <a:sym typeface="Times New Roman"/>
              </a:rPr>
              <a:t>2</a:t>
            </a:r>
            <a:endParaRPr b="0" i="0" sz="2400" u="none" cap="none" strike="noStrike">
              <a:solidFill>
                <a:schemeClr val="dk1"/>
              </a:solidFill>
              <a:latin typeface="Times New Roman"/>
              <a:ea typeface="Times New Roman"/>
              <a:cs typeface="Times New Roman"/>
              <a:sym typeface="Times New Roman"/>
            </a:endParaRPr>
          </a:p>
          <a:p>
            <a:pPr indent="-76200" lvl="0" marL="2286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type="title"/>
          </p:nvPr>
        </p:nvSpPr>
        <p:spPr>
          <a:xfrm>
            <a:off x="628650" y="731837"/>
            <a:ext cx="7886700" cy="1096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Significance of BOD</a:t>
            </a:r>
            <a:endParaRPr b="1" sz="3600">
              <a:solidFill>
                <a:srgbClr val="C00000"/>
              </a:solidFill>
              <a:latin typeface="Times New Roman"/>
              <a:ea typeface="Times New Roman"/>
              <a:cs typeface="Times New Roman"/>
              <a:sym typeface="Times New Roman"/>
            </a:endParaRPr>
          </a:p>
        </p:txBody>
      </p:sp>
      <p:sp>
        <p:nvSpPr>
          <p:cNvPr id="516" name="Google Shape;516;p5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14350" lvl="0" marL="514350" rtl="0" algn="just">
              <a:lnSpc>
                <a:spcPct val="90000"/>
              </a:lnSpc>
              <a:spcBef>
                <a:spcPts val="0"/>
              </a:spcBef>
              <a:spcAft>
                <a:spcPts val="0"/>
              </a:spcAft>
              <a:buClr>
                <a:schemeClr val="dk1"/>
              </a:buClr>
              <a:buSzPts val="2800"/>
              <a:buAutoNum type="arabicPeriod"/>
            </a:pPr>
            <a:r>
              <a:rPr lang="en-US" sz="2800">
                <a:latin typeface="Times New Roman"/>
                <a:ea typeface="Times New Roman"/>
                <a:cs typeface="Times New Roman"/>
                <a:sym typeface="Times New Roman"/>
              </a:rPr>
              <a:t>BOD gives the extent of bio-degradable pollutants in wastewater sample</a:t>
            </a:r>
            <a:endParaRPr/>
          </a:p>
          <a:p>
            <a:pPr indent="-514350" lvl="0" marL="514350" rtl="0" algn="just">
              <a:lnSpc>
                <a:spcPct val="90000"/>
              </a:lnSpc>
              <a:spcBef>
                <a:spcPts val="1000"/>
              </a:spcBef>
              <a:spcAft>
                <a:spcPts val="0"/>
              </a:spcAft>
              <a:buClr>
                <a:schemeClr val="dk1"/>
              </a:buClr>
              <a:buSzPts val="2800"/>
              <a:buAutoNum type="arabicPeriod"/>
            </a:pPr>
            <a:r>
              <a:rPr lang="en-US" sz="2800">
                <a:latin typeface="Times New Roman"/>
                <a:ea typeface="Times New Roman"/>
                <a:cs typeface="Times New Roman"/>
                <a:sym typeface="Times New Roman"/>
              </a:rPr>
              <a:t>It also helps in pollution control in water</a:t>
            </a:r>
            <a:endParaRPr/>
          </a:p>
          <a:p>
            <a:pPr indent="-514350" lvl="0" marL="514350" rtl="0" algn="just">
              <a:lnSpc>
                <a:spcPct val="90000"/>
              </a:lnSpc>
              <a:spcBef>
                <a:spcPts val="1000"/>
              </a:spcBef>
              <a:spcAft>
                <a:spcPts val="0"/>
              </a:spcAft>
              <a:buClr>
                <a:schemeClr val="dk1"/>
              </a:buClr>
              <a:buSzPts val="2800"/>
              <a:buAutoNum type="arabicPeriod"/>
            </a:pPr>
            <a:r>
              <a:rPr lang="en-US" sz="2800">
                <a:latin typeface="Times New Roman"/>
                <a:ea typeface="Times New Roman"/>
                <a:cs typeface="Times New Roman"/>
                <a:sym typeface="Times New Roman"/>
              </a:rPr>
              <a:t>It also express self-purification capacity of any water body. </a:t>
            </a:r>
            <a:endParaRPr sz="28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2"/>
          <p:cNvSpPr txBox="1"/>
          <p:nvPr>
            <p:ph type="title"/>
          </p:nvPr>
        </p:nvSpPr>
        <p:spPr>
          <a:xfrm>
            <a:off x="628650" y="1066800"/>
            <a:ext cx="7886700" cy="76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COD (Chemical Oxygen Demand)</a:t>
            </a:r>
            <a:endParaRPr b="1" sz="4000">
              <a:solidFill>
                <a:srgbClr val="C00000"/>
              </a:solidFill>
              <a:latin typeface="Times New Roman"/>
              <a:ea typeface="Times New Roman"/>
              <a:cs typeface="Times New Roman"/>
              <a:sym typeface="Times New Roman"/>
            </a:endParaRPr>
          </a:p>
        </p:txBody>
      </p:sp>
      <p:sp>
        <p:nvSpPr>
          <p:cNvPr id="522" name="Google Shape;522;p5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chemeClr val="dk1"/>
              </a:buClr>
              <a:buSzPct val="100000"/>
              <a:buChar char="•"/>
            </a:pPr>
            <a:r>
              <a:rPr lang="en-US" sz="3400">
                <a:latin typeface="Times New Roman"/>
                <a:ea typeface="Times New Roman"/>
                <a:cs typeface="Times New Roman"/>
                <a:sym typeface="Times New Roman"/>
              </a:rPr>
              <a:t>It is a measure of amount of oxygen required for the chemical oxidation of organic matter when refluxed in </a:t>
            </a:r>
            <a:r>
              <a:rPr lang="en-US" sz="3400">
                <a:solidFill>
                  <a:srgbClr val="FF0000"/>
                </a:solidFill>
                <a:latin typeface="Times New Roman"/>
                <a:ea typeface="Times New Roman"/>
                <a:cs typeface="Times New Roman"/>
                <a:sym typeface="Times New Roman"/>
              </a:rPr>
              <a:t>acidified potassium dichromate in the presence of Ag</a:t>
            </a:r>
            <a:r>
              <a:rPr baseline="-25000" lang="en-US" sz="3400">
                <a:solidFill>
                  <a:srgbClr val="FF0000"/>
                </a:solidFill>
                <a:latin typeface="Times New Roman"/>
                <a:ea typeface="Times New Roman"/>
                <a:cs typeface="Times New Roman"/>
                <a:sym typeface="Times New Roman"/>
              </a:rPr>
              <a:t>2</a:t>
            </a:r>
            <a:r>
              <a:rPr lang="en-US" sz="3400">
                <a:solidFill>
                  <a:srgbClr val="FF0000"/>
                </a:solidFill>
                <a:latin typeface="Times New Roman"/>
                <a:ea typeface="Times New Roman"/>
                <a:cs typeface="Times New Roman"/>
                <a:sym typeface="Times New Roman"/>
              </a:rPr>
              <a:t>SO</a:t>
            </a:r>
            <a:r>
              <a:rPr baseline="-25000" lang="en-US" sz="3400">
                <a:solidFill>
                  <a:srgbClr val="FF0000"/>
                </a:solidFill>
                <a:latin typeface="Times New Roman"/>
                <a:ea typeface="Times New Roman"/>
                <a:cs typeface="Times New Roman"/>
                <a:sym typeface="Times New Roman"/>
              </a:rPr>
              <a:t>4</a:t>
            </a:r>
            <a:r>
              <a:rPr lang="en-US" sz="3400">
                <a:solidFill>
                  <a:srgbClr val="FF0000"/>
                </a:solidFill>
                <a:latin typeface="Times New Roman"/>
                <a:ea typeface="Times New Roman"/>
                <a:cs typeface="Times New Roman"/>
                <a:sym typeface="Times New Roman"/>
              </a:rPr>
              <a:t> or HgSO</a:t>
            </a:r>
            <a:r>
              <a:rPr baseline="-25000" lang="en-US" sz="3400">
                <a:solidFill>
                  <a:srgbClr val="FF0000"/>
                </a:solidFill>
                <a:latin typeface="Times New Roman"/>
                <a:ea typeface="Times New Roman"/>
                <a:cs typeface="Times New Roman"/>
                <a:sym typeface="Times New Roman"/>
              </a:rPr>
              <a:t>4 </a:t>
            </a:r>
            <a:r>
              <a:rPr lang="en-US" sz="3400">
                <a:solidFill>
                  <a:srgbClr val="FF0000"/>
                </a:solidFill>
                <a:latin typeface="Times New Roman"/>
                <a:ea typeface="Times New Roman"/>
                <a:cs typeface="Times New Roman"/>
                <a:sym typeface="Times New Roman"/>
              </a:rPr>
              <a:t>catalyst for 3 hours.</a:t>
            </a:r>
            <a:endParaRPr sz="3400">
              <a:solidFill>
                <a:srgbClr val="FF0000"/>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CxHyOz   +  (X + Y/4 – Z/2) O</a:t>
            </a:r>
            <a:r>
              <a:rPr b="1" baseline="-25000" lang="en-US">
                <a:latin typeface="Times New Roman"/>
                <a:ea typeface="Times New Roman"/>
                <a:cs typeface="Times New Roman"/>
                <a:sym typeface="Times New Roman"/>
              </a:rPr>
              <a:t>2</a:t>
            </a:r>
            <a:r>
              <a:rPr b="1" lang="en-US">
                <a:latin typeface="Times New Roman"/>
                <a:ea typeface="Times New Roman"/>
                <a:cs typeface="Times New Roman"/>
                <a:sym typeface="Times New Roman"/>
              </a:rPr>
              <a:t>                        X CO</a:t>
            </a:r>
            <a:r>
              <a:rPr b="1" baseline="-25000" lang="en-US">
                <a:latin typeface="Times New Roman"/>
                <a:ea typeface="Times New Roman"/>
                <a:cs typeface="Times New Roman"/>
                <a:sym typeface="Times New Roman"/>
              </a:rPr>
              <a:t>2</a:t>
            </a:r>
            <a:r>
              <a:rPr b="1" lang="en-US">
                <a:latin typeface="Times New Roman"/>
                <a:ea typeface="Times New Roman"/>
                <a:cs typeface="Times New Roman"/>
                <a:sym typeface="Times New Roman"/>
              </a:rPr>
              <a:t> + (Y/2) H</a:t>
            </a:r>
            <a:r>
              <a:rPr b="1" baseline="-25000" lang="en-US">
                <a:latin typeface="Times New Roman"/>
                <a:ea typeface="Times New Roman"/>
                <a:cs typeface="Times New Roman"/>
                <a:sym typeface="Times New Roman"/>
              </a:rPr>
              <a:t>2</a:t>
            </a:r>
            <a:r>
              <a:rPr b="1" lang="en-US">
                <a:latin typeface="Times New Roman"/>
                <a:ea typeface="Times New Roman"/>
                <a:cs typeface="Times New Roman"/>
                <a:sym typeface="Times New Roman"/>
              </a:rPr>
              <a:t>O</a:t>
            </a:r>
            <a:endParaRPr b="1">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rPr b="1" lang="en-US" sz="2600">
                <a:latin typeface="Times New Roman"/>
                <a:ea typeface="Times New Roman"/>
                <a:cs typeface="Times New Roman"/>
                <a:sym typeface="Times New Roman"/>
              </a:rPr>
              <a:t> (Organic matter)     </a:t>
            </a:r>
            <a:r>
              <a:rPr b="1" lang="en-US" sz="2600">
                <a:solidFill>
                  <a:srgbClr val="FF0000"/>
                </a:solidFill>
                <a:latin typeface="Times New Roman"/>
                <a:ea typeface="Times New Roman"/>
                <a:cs typeface="Times New Roman"/>
                <a:sym typeface="Times New Roman"/>
              </a:rPr>
              <a:t> [O]</a:t>
            </a:r>
            <a:endParaRPr/>
          </a:p>
          <a:p>
            <a:pPr indent="0" lvl="0" marL="0" rtl="0" algn="just">
              <a:lnSpc>
                <a:spcPct val="90000"/>
              </a:lnSpc>
              <a:spcBef>
                <a:spcPts val="1000"/>
              </a:spcBef>
              <a:spcAft>
                <a:spcPts val="0"/>
              </a:spcAft>
              <a:buClr>
                <a:schemeClr val="dk1"/>
              </a:buClr>
              <a:buSzPct val="100000"/>
              <a:buNone/>
            </a:pPr>
            <a:r>
              <a:t/>
            </a:r>
            <a:endParaRPr sz="26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COD is the direct measurement of extent of pollution in waste water &amp; industrial effluent.</a:t>
            </a:r>
            <a:endParaRPr/>
          </a:p>
          <a:p>
            <a:pPr indent="-228600" lvl="0" marL="228600" rtl="0" algn="just">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Applicable for both bio-degradable and non bio-degradable pollutants.</a:t>
            </a:r>
            <a:endParaRPr/>
          </a:p>
          <a:p>
            <a:pPr indent="-228600" lvl="0" marL="228600" rtl="0" algn="just">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Higher the COD, higher will be the level of pollutants in water.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Drinking water should have COD less than 1 ppm. </a:t>
            </a:r>
            <a:endParaRPr/>
          </a:p>
        </p:txBody>
      </p:sp>
      <p:cxnSp>
        <p:nvCxnSpPr>
          <p:cNvPr id="523" name="Google Shape;523;p52"/>
          <p:cNvCxnSpPr/>
          <p:nvPr/>
        </p:nvCxnSpPr>
        <p:spPr>
          <a:xfrm>
            <a:off x="4572000" y="3429000"/>
            <a:ext cx="1219200" cy="0"/>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628650" y="914400"/>
            <a:ext cx="78867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Principle</a:t>
            </a:r>
            <a:endParaRPr>
              <a:solidFill>
                <a:srgbClr val="C00000"/>
              </a:solidFill>
            </a:endParaRPr>
          </a:p>
        </p:txBody>
      </p:sp>
      <p:sp>
        <p:nvSpPr>
          <p:cNvPr id="529" name="Google Shape;529;p5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 known volume of waste water sample (say 250 ml) is refluxed with a known excess of  standard potassium dichromate (1 N) and dilute/conc. sulfuric acid mixture in the presence of silver sulphate catalyst for about 3 hours.</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This oxidases organic matter to CO</a:t>
            </a:r>
            <a:r>
              <a:rPr baseline="-25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NH</a:t>
            </a:r>
            <a:r>
              <a:rPr baseline="-25000" lang="en-US" sz="2000">
                <a:latin typeface="Times New Roman"/>
                <a:ea typeface="Times New Roman"/>
                <a:cs typeface="Times New Roman"/>
                <a:sym typeface="Times New Roman"/>
              </a:rPr>
              <a:t>3</a:t>
            </a:r>
            <a:r>
              <a:rPr lang="en-US" sz="2000">
                <a:latin typeface="Times New Roman"/>
                <a:ea typeface="Times New Roman"/>
                <a:cs typeface="Times New Roman"/>
                <a:sym typeface="Times New Roman"/>
              </a:rPr>
              <a:t> and H</a:t>
            </a:r>
            <a:r>
              <a:rPr baseline="-25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O.</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unreacted potassium dichromate is titrated against </a:t>
            </a:r>
            <a:r>
              <a:rPr lang="en-US" sz="2000">
                <a:solidFill>
                  <a:srgbClr val="FF0000"/>
                </a:solidFill>
                <a:latin typeface="Times New Roman"/>
                <a:ea typeface="Times New Roman"/>
                <a:cs typeface="Times New Roman"/>
                <a:sym typeface="Times New Roman"/>
              </a:rPr>
              <a:t>Ferrous ammonium sulphate (Mohr’s salt) with ferroin indicator till blue colour changes to wine red, the reading is </a:t>
            </a:r>
            <a:r>
              <a:rPr b="1" lang="en-US" sz="2000">
                <a:solidFill>
                  <a:srgbClr val="FF0000"/>
                </a:solidFill>
                <a:latin typeface="Times New Roman"/>
                <a:ea typeface="Times New Roman"/>
                <a:cs typeface="Times New Roman"/>
                <a:sym typeface="Times New Roman"/>
              </a:rPr>
              <a:t>(Vt).</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This gives the amount of potassium dichromate consumed (in terms of equivalent oxygen) required for degradation of organic pollutants.</a:t>
            </a:r>
            <a:endParaRPr/>
          </a:p>
          <a:p>
            <a:pPr indent="-228600" lvl="0" marL="228600" rtl="0" algn="just">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Blank titration is performed initially with known volume of waste water sample and added acidified standard potassium dichromate titrated against Ferrous ammonium sulphate (Mohr’s salt) with ferroin indicator till blue colour changes to wine red, the reading is </a:t>
            </a:r>
            <a:r>
              <a:rPr b="1" lang="en-US" sz="2000">
                <a:latin typeface="Times New Roman"/>
                <a:ea typeface="Times New Roman"/>
                <a:cs typeface="Times New Roman"/>
                <a:sym typeface="Times New Roman"/>
              </a:rPr>
              <a:t>(Vb) </a:t>
            </a:r>
            <a:r>
              <a:rPr lang="en-US" sz="2000">
                <a:latin typeface="Times New Roman"/>
                <a:ea typeface="Times New Roman"/>
                <a:cs typeface="Times New Roman"/>
                <a:sym typeface="Times New Roman"/>
              </a:rPr>
              <a:t>(zero minute reading)</a:t>
            </a:r>
            <a:endParaRPr sz="2000">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5" name="Google Shape;535;p5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55"/>
          <p:cNvPicPr preferRelativeResize="0"/>
          <p:nvPr/>
        </p:nvPicPr>
        <p:blipFill rotWithShape="1">
          <a:blip r:embed="rId3">
            <a:alphaModFix/>
          </a:blip>
          <a:srcRect b="0" l="0" r="0" t="0"/>
          <a:stretch/>
        </p:blipFill>
        <p:spPr>
          <a:xfrm>
            <a:off x="76200" y="2016457"/>
            <a:ext cx="2895600" cy="3241343"/>
          </a:xfrm>
          <a:prstGeom prst="rect">
            <a:avLst/>
          </a:prstGeom>
          <a:noFill/>
          <a:ln>
            <a:noFill/>
          </a:ln>
        </p:spPr>
      </p:pic>
      <p:pic>
        <p:nvPicPr>
          <p:cNvPr id="541" name="Google Shape;541;p55"/>
          <p:cNvPicPr preferRelativeResize="0"/>
          <p:nvPr/>
        </p:nvPicPr>
        <p:blipFill rotWithShape="1">
          <a:blip r:embed="rId4">
            <a:alphaModFix/>
          </a:blip>
          <a:srcRect b="0" l="0" r="0" t="0"/>
          <a:stretch/>
        </p:blipFill>
        <p:spPr>
          <a:xfrm>
            <a:off x="3124200" y="2038350"/>
            <a:ext cx="5819775" cy="3219450"/>
          </a:xfrm>
          <a:prstGeom prst="rect">
            <a:avLst/>
          </a:prstGeom>
          <a:noFill/>
          <a:ln>
            <a:noFill/>
          </a:ln>
        </p:spPr>
      </p:pic>
      <p:sp>
        <p:nvSpPr>
          <p:cNvPr id="542" name="Google Shape;542;p55"/>
          <p:cNvSpPr txBox="1"/>
          <p:nvPr/>
        </p:nvSpPr>
        <p:spPr>
          <a:xfrm>
            <a:off x="2947219" y="941457"/>
            <a:ext cx="279114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C00000"/>
                </a:solidFill>
                <a:latin typeface="Times New Roman"/>
                <a:ea typeface="Times New Roman"/>
                <a:cs typeface="Times New Roman"/>
                <a:sym typeface="Times New Roman"/>
              </a:rPr>
              <a:t>COD Meter</a:t>
            </a:r>
            <a:endParaRPr b="1" sz="4000">
              <a:solidFill>
                <a:srgbClr val="C00000"/>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ph type="title"/>
          </p:nvPr>
        </p:nvSpPr>
        <p:spPr>
          <a:xfrm>
            <a:off x="628650" y="838200"/>
            <a:ext cx="7886700" cy="8524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Principle</a:t>
            </a:r>
            <a:endParaRPr>
              <a:solidFill>
                <a:srgbClr val="C00000"/>
              </a:solidFill>
            </a:endParaRPr>
          </a:p>
        </p:txBody>
      </p:sp>
      <p:sp>
        <p:nvSpPr>
          <p:cNvPr id="548" name="Google Shape;548;p5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Vb = Volume of FAS required for blank titration (Zero time)</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Vt = Volume of FAS required for reaction mass after time (t)</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Y = Volume of waste water sample taken</a:t>
            </a:r>
            <a:endParaRPr b="1" sz="2000">
              <a:latin typeface="Times New Roman"/>
              <a:ea typeface="Times New Roman"/>
              <a:cs typeface="Times New Roman"/>
              <a:sym typeface="Times New Roman"/>
            </a:endParaRPr>
          </a:p>
        </p:txBody>
      </p:sp>
      <p:pic>
        <p:nvPicPr>
          <p:cNvPr id="549" name="Google Shape;549;p56"/>
          <p:cNvPicPr preferRelativeResize="0"/>
          <p:nvPr/>
        </p:nvPicPr>
        <p:blipFill rotWithShape="1">
          <a:blip r:embed="rId3">
            <a:alphaModFix/>
          </a:blip>
          <a:srcRect b="0" l="0" r="0" t="0"/>
          <a:stretch/>
        </p:blipFill>
        <p:spPr>
          <a:xfrm>
            <a:off x="616527" y="1676400"/>
            <a:ext cx="7343775" cy="1314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7"/>
          <p:cNvSpPr txBox="1"/>
          <p:nvPr>
            <p:ph type="title"/>
          </p:nvPr>
        </p:nvSpPr>
        <p:spPr>
          <a:xfrm>
            <a:off x="628650" y="914400"/>
            <a:ext cx="78867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Significance of COD</a:t>
            </a:r>
            <a:endParaRPr>
              <a:solidFill>
                <a:srgbClr val="C00000"/>
              </a:solidFill>
            </a:endParaRPr>
          </a:p>
        </p:txBody>
      </p:sp>
      <p:sp>
        <p:nvSpPr>
          <p:cNvPr id="555" name="Google Shape;555;p5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14350" lvl="0" marL="514350" rtl="0" algn="just">
              <a:lnSpc>
                <a:spcPct val="90000"/>
              </a:lnSpc>
              <a:spcBef>
                <a:spcPts val="0"/>
              </a:spcBef>
              <a:spcAft>
                <a:spcPts val="0"/>
              </a:spcAft>
              <a:buClr>
                <a:schemeClr val="dk1"/>
              </a:buClr>
              <a:buSzPts val="2800"/>
              <a:buAutoNum type="arabicPeriod"/>
            </a:pPr>
            <a:r>
              <a:rPr lang="en-US" sz="2800">
                <a:latin typeface="Times New Roman"/>
                <a:ea typeface="Times New Roman"/>
                <a:cs typeface="Times New Roman"/>
                <a:sym typeface="Times New Roman"/>
              </a:rPr>
              <a:t>COD gives the extent of pollution caused by bio-degradable and non bio-degradable pollutants in wastewater sample</a:t>
            </a:r>
            <a:endParaRPr/>
          </a:p>
          <a:p>
            <a:pPr indent="-336550" lvl="0" marL="51435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Clr>
                <a:schemeClr val="dk1"/>
              </a:buClr>
              <a:buSzPts val="2800"/>
              <a:buAutoNum type="arabicPeriod"/>
            </a:pPr>
            <a:r>
              <a:rPr lang="en-US" sz="2800">
                <a:latin typeface="Times New Roman"/>
                <a:ea typeface="Times New Roman"/>
                <a:cs typeface="Times New Roman"/>
                <a:sym typeface="Times New Roman"/>
              </a:rPr>
              <a:t>It helps in rapid determination of pollutants level in water compared to BOD</a:t>
            </a:r>
            <a:endParaRPr/>
          </a:p>
          <a:p>
            <a:pPr indent="-336550" lvl="0" marL="51435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Clr>
                <a:schemeClr val="dk1"/>
              </a:buClr>
              <a:buSzPts val="2800"/>
              <a:buAutoNum type="arabicPeriod"/>
            </a:pPr>
            <a:r>
              <a:rPr lang="en-US" sz="2800">
                <a:latin typeface="Times New Roman"/>
                <a:ea typeface="Times New Roman"/>
                <a:cs typeface="Times New Roman"/>
                <a:sym typeface="Times New Roman"/>
              </a:rPr>
              <a:t>It is taken as a basis for calculation of efficiency  and designing of water treatment plants.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8"/>
          <p:cNvSpPr txBox="1"/>
          <p:nvPr>
            <p:ph type="title"/>
          </p:nvPr>
        </p:nvSpPr>
        <p:spPr>
          <a:xfrm>
            <a:off x="628650" y="762000"/>
            <a:ext cx="7886700" cy="9286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Comparison between BOD and COD</a:t>
            </a:r>
            <a:endParaRPr b="1" sz="3600">
              <a:solidFill>
                <a:srgbClr val="C00000"/>
              </a:solidFill>
              <a:latin typeface="Times New Roman"/>
              <a:ea typeface="Times New Roman"/>
              <a:cs typeface="Times New Roman"/>
              <a:sym typeface="Times New Roman"/>
            </a:endParaRPr>
          </a:p>
        </p:txBody>
      </p:sp>
      <p:graphicFrame>
        <p:nvGraphicFramePr>
          <p:cNvPr id="561" name="Google Shape;561;p58"/>
          <p:cNvGraphicFramePr/>
          <p:nvPr/>
        </p:nvGraphicFramePr>
        <p:xfrm>
          <a:off x="457200" y="1752600"/>
          <a:ext cx="3000000" cy="3000000"/>
        </p:xfrm>
        <a:graphic>
          <a:graphicData uri="http://schemas.openxmlformats.org/drawingml/2006/table">
            <a:tbl>
              <a:tblPr bandRow="1" firstRow="1">
                <a:noFill/>
                <a:tableStyleId>{00C66B99-BCAC-46DF-A12A-EC5D49306EB4}</a:tableStyleId>
              </a:tblPr>
              <a:tblGrid>
                <a:gridCol w="4114800"/>
                <a:gridCol w="4114800"/>
              </a:tblGrid>
              <a:tr h="370850">
                <a:tc>
                  <a:txBody>
                    <a:bodyPr/>
                    <a:lstStyle/>
                    <a:p>
                      <a:pPr indent="0" lvl="0" marL="0" marR="0" rtl="0" algn="ctr">
                        <a:spcBef>
                          <a:spcPts val="0"/>
                        </a:spcBef>
                        <a:spcAft>
                          <a:spcPts val="0"/>
                        </a:spcAft>
                        <a:buNone/>
                      </a:pPr>
                      <a:r>
                        <a:rPr b="1" lang="en-US" sz="2400">
                          <a:latin typeface="Times New Roman"/>
                          <a:ea typeface="Times New Roman"/>
                          <a:cs typeface="Times New Roman"/>
                          <a:sym typeface="Times New Roman"/>
                        </a:rPr>
                        <a:t>BOD</a:t>
                      </a:r>
                      <a:endParaRPr b="1" sz="24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US" sz="2400">
                          <a:latin typeface="Times New Roman"/>
                          <a:ea typeface="Times New Roman"/>
                          <a:cs typeface="Times New Roman"/>
                          <a:sym typeface="Times New Roman"/>
                        </a:rPr>
                        <a:t>COD</a:t>
                      </a:r>
                      <a:endParaRPr b="1" sz="24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just">
                        <a:spcBef>
                          <a:spcPts val="0"/>
                        </a:spcBef>
                        <a:spcAft>
                          <a:spcPts val="0"/>
                        </a:spcAft>
                        <a:buNone/>
                      </a:pPr>
                      <a:r>
                        <a:rPr lang="en-US" sz="1800">
                          <a:latin typeface="Times New Roman"/>
                          <a:ea typeface="Times New Roman"/>
                          <a:cs typeface="Times New Roman"/>
                          <a:sym typeface="Times New Roman"/>
                        </a:rPr>
                        <a:t>It measures</a:t>
                      </a:r>
                      <a:r>
                        <a:rPr lang="en-US" sz="1800">
                          <a:latin typeface="Times New Roman"/>
                          <a:ea typeface="Times New Roman"/>
                          <a:cs typeface="Times New Roman"/>
                          <a:sym typeface="Times New Roman"/>
                        </a:rPr>
                        <a:t> oxygen demand of bio-degradable organic pollutants only</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It measures</a:t>
                      </a:r>
                      <a:r>
                        <a:rPr lang="en-US" sz="1800">
                          <a:latin typeface="Times New Roman"/>
                          <a:ea typeface="Times New Roman"/>
                          <a:cs typeface="Times New Roman"/>
                          <a:sym typeface="Times New Roman"/>
                        </a:rPr>
                        <a:t> oxygen demand of bio-degradable and non biodegradable organic pollutants </a:t>
                      </a:r>
                      <a:endParaRPr sz="18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Less stable measurement technique as micro-organisms are susceptible to variables such as pH and temperature</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More stable measurement technique as no micro-organisms are used and potassium dichromate oxidizes any type of organic pollutants in water</a:t>
                      </a:r>
                      <a:endParaRPr sz="18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Slow process, takes 5 days</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Fast process , takes 3 hours</a:t>
                      </a:r>
                      <a:endParaRPr sz="18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BOD values are generally less than COD values</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COD values are generally greater than BOD values</a:t>
                      </a:r>
                      <a:endParaRPr/>
                    </a:p>
                  </a:txBody>
                  <a:tcPr marT="45725" marB="45725" marR="91450" marL="91450"/>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type="title"/>
          </p:nvPr>
        </p:nvSpPr>
        <p:spPr>
          <a:xfrm>
            <a:off x="628650" y="533399"/>
            <a:ext cx="7886700" cy="6858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Formulae</a:t>
            </a:r>
            <a:endParaRPr b="1" sz="3600">
              <a:latin typeface="Times New Roman"/>
              <a:ea typeface="Times New Roman"/>
              <a:cs typeface="Times New Roman"/>
              <a:sym typeface="Times New Roman"/>
            </a:endParaRPr>
          </a:p>
        </p:txBody>
      </p:sp>
      <p:sp>
        <p:nvSpPr>
          <p:cNvPr id="567" name="Google Shape;567;p59"/>
          <p:cNvSpPr txBox="1"/>
          <p:nvPr>
            <p:ph idx="1" type="body"/>
          </p:nvPr>
        </p:nvSpPr>
        <p:spPr>
          <a:xfrm>
            <a:off x="304800" y="1219200"/>
            <a:ext cx="8458200" cy="46561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000"/>
              <a:buNone/>
            </a:pPr>
            <a:r>
              <a:rPr b="1" lang="en-US" sz="2000">
                <a:latin typeface="Times New Roman"/>
                <a:ea typeface="Times New Roman"/>
                <a:cs typeface="Times New Roman"/>
                <a:sym typeface="Times New Roman"/>
              </a:rPr>
              <a:t>1. BOD = [(DO)</a:t>
            </a:r>
            <a:r>
              <a:rPr b="1" baseline="-25000" lang="en-US" sz="2000">
                <a:latin typeface="Times New Roman"/>
                <a:ea typeface="Times New Roman"/>
                <a:cs typeface="Times New Roman"/>
                <a:sym typeface="Times New Roman"/>
              </a:rPr>
              <a:t>Blank</a:t>
            </a:r>
            <a:r>
              <a:rPr b="1" lang="en-US" sz="2000">
                <a:latin typeface="Times New Roman"/>
                <a:ea typeface="Times New Roman"/>
                <a:cs typeface="Times New Roman"/>
                <a:sym typeface="Times New Roman"/>
              </a:rPr>
              <a:t> – (DO)</a:t>
            </a:r>
            <a:r>
              <a:rPr b="1" baseline="-25000" lang="en-US" sz="2000">
                <a:latin typeface="Times New Roman"/>
                <a:ea typeface="Times New Roman"/>
                <a:cs typeface="Times New Roman"/>
                <a:sym typeface="Times New Roman"/>
              </a:rPr>
              <a:t>Incubated</a:t>
            </a:r>
            <a:r>
              <a:rPr b="1" lang="en-US" sz="2000">
                <a:latin typeface="Times New Roman"/>
                <a:ea typeface="Times New Roman"/>
                <a:cs typeface="Times New Roman"/>
                <a:sym typeface="Times New Roman"/>
              </a:rPr>
              <a:t> ] x Dilution Factor </a:t>
            </a:r>
            <a:endParaRPr/>
          </a:p>
          <a:p>
            <a:pPr indent="0" lvl="0" marL="0" rtl="0" algn="just">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(DO)</a:t>
            </a:r>
            <a:r>
              <a:rPr baseline="-25000" lang="en-US" sz="1800">
                <a:latin typeface="Times New Roman"/>
                <a:ea typeface="Times New Roman"/>
                <a:cs typeface="Times New Roman"/>
                <a:sym typeface="Times New Roman"/>
              </a:rPr>
              <a:t>Blank</a:t>
            </a:r>
            <a:r>
              <a:rPr lang="en-US" sz="1800">
                <a:latin typeface="Times New Roman"/>
                <a:ea typeface="Times New Roman"/>
                <a:cs typeface="Times New Roman"/>
                <a:sym typeface="Times New Roman"/>
              </a:rPr>
              <a:t> = Dissolved oxygen of diluted sample in the beginning of the reaction</a:t>
            </a:r>
            <a:endParaRPr/>
          </a:p>
          <a:p>
            <a:pPr indent="0" lvl="0" marL="0" rtl="0" algn="just">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(DO)</a:t>
            </a:r>
            <a:r>
              <a:rPr baseline="-25000" lang="en-US" sz="1800">
                <a:latin typeface="Times New Roman"/>
                <a:ea typeface="Times New Roman"/>
                <a:cs typeface="Times New Roman"/>
                <a:sym typeface="Times New Roman"/>
              </a:rPr>
              <a:t>Incubated</a:t>
            </a:r>
            <a:r>
              <a:rPr lang="en-US" sz="1800">
                <a:latin typeface="Times New Roman"/>
                <a:ea typeface="Times New Roman"/>
                <a:cs typeface="Times New Roman"/>
                <a:sym typeface="Times New Roman"/>
              </a:rPr>
              <a:t> = Dissolved oxygen of diluted sample after incubation for 5 days at 20 </a:t>
            </a:r>
            <a:r>
              <a:rPr baseline="30000" lang="en-US" sz="1800">
                <a:latin typeface="Times New Roman"/>
                <a:ea typeface="Times New Roman"/>
                <a:cs typeface="Times New Roman"/>
                <a:sym typeface="Times New Roman"/>
              </a:rPr>
              <a:t>0</a:t>
            </a:r>
            <a:r>
              <a:rPr lang="en-US" sz="1800">
                <a:latin typeface="Times New Roman"/>
                <a:ea typeface="Times New Roman"/>
                <a:cs typeface="Times New Roman"/>
                <a:sym typeface="Times New Roman"/>
              </a:rPr>
              <a:t> C.</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2.</a:t>
            </a:r>
            <a:r>
              <a:rPr lang="en-US"/>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Vb = Volume of FAS required for blank titration (Zero time)</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Vt = Volume of FAS required for reaction mass after time (t)</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Y = Volume of waste water sample taken</a:t>
            </a:r>
            <a:endParaRPr sz="1800"/>
          </a:p>
        </p:txBody>
      </p:sp>
      <p:pic>
        <p:nvPicPr>
          <p:cNvPr id="568" name="Google Shape;568;p59"/>
          <p:cNvPicPr preferRelativeResize="0"/>
          <p:nvPr/>
        </p:nvPicPr>
        <p:blipFill rotWithShape="1">
          <a:blip r:embed="rId3">
            <a:alphaModFix/>
          </a:blip>
          <a:srcRect b="0" l="0" r="0" t="0"/>
          <a:stretch/>
        </p:blipFill>
        <p:spPr>
          <a:xfrm>
            <a:off x="304800" y="2295523"/>
            <a:ext cx="5172075" cy="752475"/>
          </a:xfrm>
          <a:prstGeom prst="rect">
            <a:avLst/>
          </a:prstGeom>
          <a:noFill/>
          <a:ln>
            <a:noFill/>
          </a:ln>
        </p:spPr>
      </p:pic>
      <p:pic>
        <p:nvPicPr>
          <p:cNvPr id="569" name="Google Shape;569;p59"/>
          <p:cNvPicPr preferRelativeResize="0"/>
          <p:nvPr/>
        </p:nvPicPr>
        <p:blipFill rotWithShape="1">
          <a:blip r:embed="rId4">
            <a:alphaModFix/>
          </a:blip>
          <a:srcRect b="0" l="0" r="0" t="0"/>
          <a:stretch/>
        </p:blipFill>
        <p:spPr>
          <a:xfrm>
            <a:off x="1143000" y="3429000"/>
            <a:ext cx="5133975" cy="91892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0"/>
          <p:cNvPicPr preferRelativeResize="0"/>
          <p:nvPr/>
        </p:nvPicPr>
        <p:blipFill rotWithShape="1">
          <a:blip r:embed="rId3">
            <a:alphaModFix/>
          </a:blip>
          <a:srcRect b="0" l="0" r="0" t="0"/>
          <a:stretch/>
        </p:blipFill>
        <p:spPr>
          <a:xfrm>
            <a:off x="630494" y="1143000"/>
            <a:ext cx="8056306" cy="289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nvSpPr>
        <p:spPr>
          <a:xfrm>
            <a:off x="457200" y="9906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Times New Roman"/>
              <a:buNone/>
            </a:pPr>
            <a:r>
              <a:rPr b="0" i="0" lang="en-US" sz="3200" u="none" cap="none" strike="noStrike">
                <a:solidFill>
                  <a:srgbClr val="C00000"/>
                </a:solidFill>
                <a:latin typeface="Times New Roman"/>
                <a:ea typeface="Times New Roman"/>
                <a:cs typeface="Times New Roman"/>
                <a:sym typeface="Times New Roman"/>
              </a:rPr>
              <a:t>Permanent Hardness Non – Carbonate Hardness (NCH) (or) Non – alkaline Hardness</a:t>
            </a:r>
            <a:endParaRPr b="0" i="0" sz="3200" u="none" cap="none" strike="noStrike">
              <a:solidFill>
                <a:srgbClr val="C00000"/>
              </a:solidFill>
              <a:latin typeface="Times New Roman"/>
              <a:ea typeface="Times New Roman"/>
              <a:cs typeface="Times New Roman"/>
              <a:sym typeface="Times New Roman"/>
            </a:endParaRPr>
          </a:p>
        </p:txBody>
      </p:sp>
      <p:sp>
        <p:nvSpPr>
          <p:cNvPr id="132" name="Google Shape;132;p8"/>
          <p:cNvSpPr txBox="1"/>
          <p:nvPr/>
        </p:nvSpPr>
        <p:spPr>
          <a:xfrm>
            <a:off x="228600" y="2133600"/>
            <a:ext cx="8686800" cy="37338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Permanent hardness is hardness (mineral content) that cannot be removed by boiling. It is usually caused by the presence of sulphates, chlorides, nitrates of calcium and magnesium and other metal ions which become more soluble on boiling. Despite the name, permanent hardness can be removed using water – softener or ion-exchange column, where the calcium and magnesium ions are exchanged with the sodium ions in the column. It can be removed by</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Lime – Soda process</a:t>
            </a:r>
            <a:endParaRPr/>
          </a:p>
          <a:p>
            <a:pPr indent="-228600" lvl="0" marL="228600" marR="0" rtl="0" algn="just">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Zeolite process</a:t>
            </a:r>
            <a:endParaRPr/>
          </a:p>
          <a:p>
            <a:pPr indent="-76200" lvl="0" marL="2286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1"/>
          <p:cNvPicPr preferRelativeResize="0"/>
          <p:nvPr/>
        </p:nvPicPr>
        <p:blipFill rotWithShape="1">
          <a:blip r:embed="rId3">
            <a:alphaModFix/>
          </a:blip>
          <a:srcRect b="0" l="0" r="0" t="0"/>
          <a:stretch/>
        </p:blipFill>
        <p:spPr>
          <a:xfrm>
            <a:off x="685800" y="990600"/>
            <a:ext cx="6477000" cy="490349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2"/>
          <p:cNvSpPr txBox="1"/>
          <p:nvPr>
            <p:ph type="title"/>
          </p:nvPr>
        </p:nvSpPr>
        <p:spPr>
          <a:xfrm>
            <a:off x="628650" y="914400"/>
            <a:ext cx="7886700" cy="1066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100000"/>
              <a:buFont typeface="Times New Roman"/>
              <a:buNone/>
            </a:pPr>
            <a:r>
              <a:rPr b="1" lang="en-US" sz="4000">
                <a:solidFill>
                  <a:srgbClr val="C00000"/>
                </a:solidFill>
                <a:latin typeface="Times New Roman"/>
                <a:ea typeface="Times New Roman"/>
                <a:cs typeface="Times New Roman"/>
                <a:sym typeface="Times New Roman"/>
              </a:rPr>
              <a:t>Activated Sludge Method</a:t>
            </a:r>
            <a:br>
              <a:rPr b="1" lang="en-US" sz="4000">
                <a:solidFill>
                  <a:srgbClr val="C00000"/>
                </a:solidFill>
                <a:latin typeface="Times New Roman"/>
                <a:ea typeface="Times New Roman"/>
                <a:cs typeface="Times New Roman"/>
                <a:sym typeface="Times New Roman"/>
              </a:rPr>
            </a:br>
            <a:r>
              <a:rPr b="1" lang="en-US" sz="3600">
                <a:solidFill>
                  <a:srgbClr val="002060"/>
                </a:solidFill>
                <a:latin typeface="Times New Roman"/>
                <a:ea typeface="Times New Roman"/>
                <a:cs typeface="Times New Roman"/>
                <a:sym typeface="Times New Roman"/>
              </a:rPr>
              <a:t>(Sewage Treatment)</a:t>
            </a:r>
            <a:endParaRPr b="1" sz="3600">
              <a:solidFill>
                <a:srgbClr val="002060"/>
              </a:solidFill>
              <a:latin typeface="Times New Roman"/>
              <a:ea typeface="Times New Roman"/>
              <a:cs typeface="Times New Roman"/>
              <a:sym typeface="Times New Roman"/>
            </a:endParaRPr>
          </a:p>
        </p:txBody>
      </p:sp>
      <p:sp>
        <p:nvSpPr>
          <p:cNvPr id="585" name="Google Shape;585;p62"/>
          <p:cNvSpPr txBox="1"/>
          <p:nvPr>
            <p:ph idx="1" type="body"/>
          </p:nvPr>
        </p:nvSpPr>
        <p:spPr>
          <a:xfrm>
            <a:off x="628650" y="2054225"/>
            <a:ext cx="7886700" cy="396557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US" sz="2400">
                <a:latin typeface="Times New Roman"/>
                <a:ea typeface="Times New Roman"/>
                <a:cs typeface="Times New Roman"/>
                <a:sym typeface="Times New Roman"/>
              </a:rPr>
              <a:t>Sewage includes household waste, ground waste, street waste and some industrial waste water.</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It  is necessary to treat Sewage waste-water to reduce its pollutant level before releasing it into any water bodies.</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This is because to prevent further pollution of water bodies and to protect aquatic life.</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This method is an aerobic treatment of sewage water or industrial waste water, before releasing it into lake, river or sea.</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This is a step-wise process involves following steps: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Preliminary Treatment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Primary Treatment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Secondary (Biological) Treatment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(Activated Sludge / Trickling Filters)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Tertiary Treatment</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91" name="Google Shape;591;p63"/>
          <p:cNvSpPr txBox="1"/>
          <p:nvPr>
            <p:ph type="title"/>
          </p:nvPr>
        </p:nvSpPr>
        <p:spPr>
          <a:xfrm>
            <a:off x="628650" y="838200"/>
            <a:ext cx="7886700" cy="1066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Activated Sludge Method</a:t>
            </a:r>
            <a:endParaRPr b="1" sz="3600">
              <a:solidFill>
                <a:srgbClr val="002060"/>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64"/>
          <p:cNvPicPr preferRelativeResize="0"/>
          <p:nvPr/>
        </p:nvPicPr>
        <p:blipFill rotWithShape="1">
          <a:blip r:embed="rId3">
            <a:alphaModFix/>
          </a:blip>
          <a:srcRect b="0" l="0" r="0" t="0"/>
          <a:stretch/>
        </p:blipFill>
        <p:spPr>
          <a:xfrm>
            <a:off x="304800" y="1219200"/>
            <a:ext cx="8675688" cy="410654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5"/>
          <p:cNvSpPr txBox="1"/>
          <p:nvPr>
            <p:ph type="title"/>
          </p:nvPr>
        </p:nvSpPr>
        <p:spPr>
          <a:xfrm>
            <a:off x="628650" y="914399"/>
            <a:ext cx="7886700" cy="9144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Preliminary Treatment</a:t>
            </a:r>
            <a:endParaRPr b="1" sz="3600">
              <a:solidFill>
                <a:srgbClr val="C00000"/>
              </a:solidFill>
            </a:endParaRPr>
          </a:p>
        </p:txBody>
      </p:sp>
      <p:sp>
        <p:nvSpPr>
          <p:cNvPr id="602" name="Google Shape;602;p6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principle behind this step is to </a:t>
            </a:r>
            <a:r>
              <a:rPr lang="en-US">
                <a:solidFill>
                  <a:srgbClr val="FF0000"/>
                </a:solidFill>
                <a:latin typeface="Times New Roman"/>
                <a:ea typeface="Times New Roman"/>
                <a:cs typeface="Times New Roman"/>
                <a:sym typeface="Times New Roman"/>
              </a:rPr>
              <a:t>remove large floating and suspended solid matter</a:t>
            </a:r>
            <a:r>
              <a:rPr lang="en-US">
                <a:latin typeface="Times New Roman"/>
                <a:ea typeface="Times New Roman"/>
                <a:cs typeface="Times New Roman"/>
                <a:sym typeface="Times New Roman"/>
              </a:rPr>
              <a:t> like plastic, rubber, clothes, grit, oil and greases etc.</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For the removal of such large size matter the sewage water is allowed to pass through </a:t>
            </a:r>
            <a:r>
              <a:rPr lang="en-US">
                <a:solidFill>
                  <a:srgbClr val="FF0000"/>
                </a:solidFill>
                <a:latin typeface="Times New Roman"/>
                <a:ea typeface="Times New Roman"/>
                <a:cs typeface="Times New Roman"/>
                <a:sym typeface="Times New Roman"/>
              </a:rPr>
              <a:t>bar screens and mesh screens </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6"/>
          <p:cNvSpPr txBox="1"/>
          <p:nvPr>
            <p:ph type="title"/>
          </p:nvPr>
        </p:nvSpPr>
        <p:spPr>
          <a:xfrm>
            <a:off x="628650" y="898526"/>
            <a:ext cx="7886700" cy="10064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Primary Treatment</a:t>
            </a:r>
            <a:endParaRPr b="1" sz="3600">
              <a:solidFill>
                <a:srgbClr val="C00000"/>
              </a:solidFill>
            </a:endParaRPr>
          </a:p>
        </p:txBody>
      </p:sp>
      <p:sp>
        <p:nvSpPr>
          <p:cNvPr id="608" name="Google Shape;608;p66"/>
          <p:cNvSpPr txBox="1"/>
          <p:nvPr>
            <p:ph idx="1" type="body"/>
          </p:nvPr>
        </p:nvSpPr>
        <p:spPr>
          <a:xfrm>
            <a:off x="628650" y="2130425"/>
            <a:ext cx="7886700" cy="305117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This step is the </a:t>
            </a:r>
            <a:r>
              <a:rPr lang="en-US">
                <a:solidFill>
                  <a:srgbClr val="FF0000"/>
                </a:solidFill>
                <a:latin typeface="Times New Roman"/>
                <a:ea typeface="Times New Roman"/>
                <a:cs typeface="Times New Roman"/>
                <a:sym typeface="Times New Roman"/>
              </a:rPr>
              <a:t>sedimentation</a:t>
            </a:r>
            <a:r>
              <a:rPr lang="en-US">
                <a:latin typeface="Times New Roman"/>
                <a:ea typeface="Times New Roman"/>
                <a:cs typeface="Times New Roman"/>
                <a:sym typeface="Times New Roman"/>
              </a:rPr>
              <a:t> step, in which with the help of </a:t>
            </a:r>
            <a:r>
              <a:rPr lang="en-US">
                <a:solidFill>
                  <a:srgbClr val="FF0000"/>
                </a:solidFill>
                <a:latin typeface="Times New Roman"/>
                <a:ea typeface="Times New Roman"/>
                <a:cs typeface="Times New Roman"/>
                <a:sym typeface="Times New Roman"/>
              </a:rPr>
              <a:t>flocculants (Alum, lime), </a:t>
            </a:r>
            <a:r>
              <a:rPr lang="en-US">
                <a:latin typeface="Times New Roman"/>
                <a:ea typeface="Times New Roman"/>
                <a:cs typeface="Times New Roman"/>
                <a:sym typeface="Times New Roman"/>
              </a:rPr>
              <a:t>small size suspended matter is allowed to settle down.</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Small  particles (colloidal size) are converted / </a:t>
            </a:r>
            <a:r>
              <a:rPr lang="en-US">
                <a:solidFill>
                  <a:srgbClr val="FF0000"/>
                </a:solidFill>
                <a:latin typeface="Times New Roman"/>
                <a:ea typeface="Times New Roman"/>
                <a:cs typeface="Times New Roman"/>
                <a:sym typeface="Times New Roman"/>
              </a:rPr>
              <a:t>coagulated</a:t>
            </a:r>
            <a:r>
              <a:rPr lang="en-US">
                <a:latin typeface="Times New Roman"/>
                <a:ea typeface="Times New Roman"/>
                <a:cs typeface="Times New Roman"/>
                <a:sym typeface="Times New Roman"/>
              </a:rPr>
              <a:t> into big particles and allowed to settle</a:t>
            </a:r>
            <a:endParaRPr>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type="title"/>
          </p:nvPr>
        </p:nvSpPr>
        <p:spPr>
          <a:xfrm>
            <a:off x="609600" y="731837"/>
            <a:ext cx="7886700" cy="944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Secondary (Biological) Treatment  </a:t>
            </a:r>
            <a:endParaRPr b="1" sz="3600">
              <a:solidFill>
                <a:srgbClr val="C00000"/>
              </a:solidFill>
            </a:endParaRPr>
          </a:p>
        </p:txBody>
      </p:sp>
      <p:sp>
        <p:nvSpPr>
          <p:cNvPr id="614" name="Google Shape;614;p67"/>
          <p:cNvSpPr txBox="1"/>
          <p:nvPr>
            <p:ph idx="1" type="body"/>
          </p:nvPr>
        </p:nvSpPr>
        <p:spPr>
          <a:xfrm>
            <a:off x="628650" y="1752600"/>
            <a:ext cx="7886700" cy="4038600"/>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chemeClr val="dk1"/>
              </a:buClr>
              <a:buSzPct val="100000"/>
              <a:buChar char="•"/>
            </a:pPr>
            <a:r>
              <a:rPr lang="en-US" sz="2400">
                <a:latin typeface="Times New Roman"/>
                <a:ea typeface="Times New Roman"/>
                <a:cs typeface="Times New Roman"/>
                <a:sym typeface="Times New Roman"/>
              </a:rPr>
              <a:t>This step involves </a:t>
            </a:r>
            <a:r>
              <a:rPr lang="en-US" sz="2400">
                <a:solidFill>
                  <a:srgbClr val="FF0000"/>
                </a:solidFill>
                <a:latin typeface="Times New Roman"/>
                <a:ea typeface="Times New Roman"/>
                <a:cs typeface="Times New Roman"/>
                <a:sym typeface="Times New Roman"/>
              </a:rPr>
              <a:t>biological oxidation, filtration and activated sludge</a:t>
            </a:r>
            <a:r>
              <a:rPr lang="en-US" sz="2400">
                <a:latin typeface="Times New Roman"/>
                <a:ea typeface="Times New Roman"/>
                <a:cs typeface="Times New Roman"/>
                <a:sym typeface="Times New Roman"/>
              </a:rPr>
              <a:t> method.</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Sewage water gets filtered through specially </a:t>
            </a:r>
            <a:r>
              <a:rPr lang="en-US" sz="2400">
                <a:solidFill>
                  <a:srgbClr val="FF0000"/>
                </a:solidFill>
                <a:latin typeface="Times New Roman"/>
                <a:ea typeface="Times New Roman"/>
                <a:cs typeface="Times New Roman"/>
                <a:sym typeface="Times New Roman"/>
              </a:rPr>
              <a:t>design sprinkling filters</a:t>
            </a:r>
            <a:r>
              <a:rPr lang="en-US" sz="2400">
                <a:latin typeface="Times New Roman"/>
                <a:ea typeface="Times New Roman"/>
                <a:cs typeface="Times New Roman"/>
                <a:sym typeface="Times New Roman"/>
              </a:rPr>
              <a:t>, which ensures aerobic conditions throughout.</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FF0000"/>
              </a:buClr>
              <a:buSzPct val="100000"/>
              <a:buChar char="•"/>
            </a:pPr>
            <a:r>
              <a:rPr lang="en-US" sz="2400">
                <a:solidFill>
                  <a:srgbClr val="FF0000"/>
                </a:solidFill>
                <a:latin typeface="Times New Roman"/>
                <a:ea typeface="Times New Roman"/>
                <a:cs typeface="Times New Roman"/>
                <a:sym typeface="Times New Roman"/>
              </a:rPr>
              <a:t>Trickling filters </a:t>
            </a:r>
            <a:r>
              <a:rPr lang="en-US" sz="2400">
                <a:latin typeface="Times New Roman"/>
                <a:ea typeface="Times New Roman"/>
                <a:cs typeface="Times New Roman"/>
                <a:sym typeface="Times New Roman"/>
              </a:rPr>
              <a:t>are used for the biological oxidation of sewage.</a:t>
            </a:r>
            <a:endParaRPr/>
          </a:p>
          <a:p>
            <a:pPr indent="-87629"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Sewage is delivered to this filters through </a:t>
            </a:r>
            <a:r>
              <a:rPr lang="en-US" sz="2400">
                <a:solidFill>
                  <a:srgbClr val="FF0000"/>
                </a:solidFill>
                <a:latin typeface="Times New Roman"/>
                <a:ea typeface="Times New Roman"/>
                <a:cs typeface="Times New Roman"/>
                <a:sym typeface="Times New Roman"/>
              </a:rPr>
              <a:t>rotating distributor</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descr="Trickling filter - Wikipedia" id="619" name="Google Shape;619;p68"/>
          <p:cNvPicPr preferRelativeResize="0"/>
          <p:nvPr/>
        </p:nvPicPr>
        <p:blipFill rotWithShape="1">
          <a:blip r:embed="rId3">
            <a:alphaModFix/>
          </a:blip>
          <a:srcRect b="0" l="0" r="0" t="0"/>
          <a:stretch/>
        </p:blipFill>
        <p:spPr>
          <a:xfrm>
            <a:off x="224483" y="1371600"/>
            <a:ext cx="3737917" cy="4191000"/>
          </a:xfrm>
          <a:prstGeom prst="rect">
            <a:avLst/>
          </a:prstGeom>
          <a:noFill/>
          <a:ln>
            <a:noFill/>
          </a:ln>
        </p:spPr>
      </p:pic>
      <p:pic>
        <p:nvPicPr>
          <p:cNvPr descr="Typical configuration and main parts of a classic trickling filter.... |  Download Scientific Diagram" id="620" name="Google Shape;620;p68"/>
          <p:cNvPicPr preferRelativeResize="0"/>
          <p:nvPr/>
        </p:nvPicPr>
        <p:blipFill rotWithShape="1">
          <a:blip r:embed="rId4">
            <a:alphaModFix/>
          </a:blip>
          <a:srcRect b="0" l="0" r="0" t="0"/>
          <a:stretch/>
        </p:blipFill>
        <p:spPr>
          <a:xfrm>
            <a:off x="4114800" y="3565580"/>
            <a:ext cx="4876800" cy="2378020"/>
          </a:xfrm>
          <a:prstGeom prst="rect">
            <a:avLst/>
          </a:prstGeom>
          <a:noFill/>
          <a:ln>
            <a:noFill/>
          </a:ln>
        </p:spPr>
      </p:pic>
      <p:pic>
        <p:nvPicPr>
          <p:cNvPr id="621" name="Google Shape;621;p68"/>
          <p:cNvPicPr preferRelativeResize="0"/>
          <p:nvPr/>
        </p:nvPicPr>
        <p:blipFill rotWithShape="1">
          <a:blip r:embed="rId5">
            <a:alphaModFix/>
          </a:blip>
          <a:srcRect b="0" l="0" r="0" t="0"/>
          <a:stretch/>
        </p:blipFill>
        <p:spPr>
          <a:xfrm>
            <a:off x="4648200" y="990600"/>
            <a:ext cx="4114800" cy="256961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txBox="1"/>
          <p:nvPr>
            <p:ph type="title"/>
          </p:nvPr>
        </p:nvSpPr>
        <p:spPr>
          <a:xfrm>
            <a:off x="628650" y="898526"/>
            <a:ext cx="7886700" cy="7778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(Activated Sludge / Trickling Filters)</a:t>
            </a:r>
            <a:endParaRPr b="1" sz="3600">
              <a:solidFill>
                <a:srgbClr val="C00000"/>
              </a:solidFill>
            </a:endParaRPr>
          </a:p>
        </p:txBody>
      </p:sp>
      <p:sp>
        <p:nvSpPr>
          <p:cNvPr id="627" name="Google Shape;627;p69"/>
          <p:cNvSpPr txBox="1"/>
          <p:nvPr>
            <p:ph idx="1" type="body"/>
          </p:nvPr>
        </p:nvSpPr>
        <p:spPr>
          <a:xfrm>
            <a:off x="628650" y="1820862"/>
            <a:ext cx="7886700" cy="3970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Trickled sewage water starts percolating downwards, the </a:t>
            </a:r>
            <a:r>
              <a:rPr lang="en-US" sz="2400">
                <a:solidFill>
                  <a:srgbClr val="FF0000"/>
                </a:solidFill>
                <a:latin typeface="Times New Roman"/>
                <a:ea typeface="Times New Roman"/>
                <a:cs typeface="Times New Roman"/>
                <a:sym typeface="Times New Roman"/>
              </a:rPr>
              <a:t>aerobic bacteria grows on the surface</a:t>
            </a:r>
            <a:r>
              <a:rPr lang="en-US" sz="2400">
                <a:latin typeface="Times New Roman"/>
                <a:ea typeface="Times New Roman"/>
                <a:cs typeface="Times New Roman"/>
                <a:sym typeface="Times New Roman"/>
              </a:rPr>
              <a:t>, this carries </a:t>
            </a:r>
            <a:r>
              <a:rPr lang="en-US" sz="2400">
                <a:solidFill>
                  <a:srgbClr val="FF0000"/>
                </a:solidFill>
                <a:latin typeface="Times New Roman"/>
                <a:ea typeface="Times New Roman"/>
                <a:cs typeface="Times New Roman"/>
                <a:sym typeface="Times New Roman"/>
              </a:rPr>
              <a:t>biological oxidation</a:t>
            </a:r>
            <a:r>
              <a:rPr lang="en-US" sz="2400">
                <a:latin typeface="Times New Roman"/>
                <a:ea typeface="Times New Roman"/>
                <a:cs typeface="Times New Roman"/>
                <a:sym typeface="Times New Roman"/>
              </a:rPr>
              <a:t>.</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sludge from the above oxidation process is known as </a:t>
            </a:r>
            <a:r>
              <a:rPr lang="en-US" sz="2400">
                <a:solidFill>
                  <a:srgbClr val="FF0000"/>
                </a:solidFill>
                <a:latin typeface="Times New Roman"/>
                <a:ea typeface="Times New Roman"/>
                <a:cs typeface="Times New Roman"/>
                <a:sym typeface="Times New Roman"/>
              </a:rPr>
              <a:t>activated sludge</a:t>
            </a:r>
            <a:r>
              <a:rPr lang="en-US" sz="2400">
                <a:latin typeface="Times New Roman"/>
                <a:ea typeface="Times New Roman"/>
                <a:cs typeface="Times New Roman"/>
                <a:sym typeface="Times New Roman"/>
              </a:rPr>
              <a:t>.</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This </a:t>
            </a:r>
            <a:r>
              <a:rPr lang="en-US" sz="2400">
                <a:solidFill>
                  <a:srgbClr val="FF0000"/>
                </a:solidFill>
                <a:latin typeface="Times New Roman"/>
                <a:ea typeface="Times New Roman"/>
                <a:cs typeface="Times New Roman"/>
                <a:sym typeface="Times New Roman"/>
              </a:rPr>
              <a:t>activated sludge  can be used multiple times</a:t>
            </a:r>
            <a:r>
              <a:rPr lang="en-US" sz="2400">
                <a:latin typeface="Times New Roman"/>
                <a:ea typeface="Times New Roman"/>
                <a:cs typeface="Times New Roman"/>
                <a:sym typeface="Times New Roman"/>
              </a:rPr>
              <a:t> for further sewage treatments.</a:t>
            </a:r>
            <a:endParaRPr sz="2400">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0"/>
          <p:cNvSpPr txBox="1"/>
          <p:nvPr>
            <p:ph type="title"/>
          </p:nvPr>
        </p:nvSpPr>
        <p:spPr>
          <a:xfrm>
            <a:off x="628650" y="898526"/>
            <a:ext cx="7886700" cy="7778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Tertiary Treatment</a:t>
            </a:r>
            <a:endParaRPr b="1" sz="3600">
              <a:solidFill>
                <a:srgbClr val="C00000"/>
              </a:solidFill>
            </a:endParaRPr>
          </a:p>
        </p:txBody>
      </p:sp>
      <p:sp>
        <p:nvSpPr>
          <p:cNvPr id="633" name="Google Shape;633;p70"/>
          <p:cNvSpPr txBox="1"/>
          <p:nvPr>
            <p:ph idx="1" type="body"/>
          </p:nvPr>
        </p:nvSpPr>
        <p:spPr>
          <a:xfrm>
            <a:off x="628650" y="1676400"/>
            <a:ext cx="7886700" cy="411797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90000"/>
              </a:lnSpc>
              <a:spcBef>
                <a:spcPts val="0"/>
              </a:spcBef>
              <a:spcAft>
                <a:spcPts val="0"/>
              </a:spcAft>
              <a:buClr>
                <a:schemeClr val="dk1"/>
              </a:buClr>
              <a:buSzPct val="100000"/>
              <a:buNone/>
            </a:pPr>
            <a:r>
              <a:rPr lang="en-US" sz="2400">
                <a:latin typeface="Times New Roman"/>
                <a:ea typeface="Times New Roman"/>
                <a:cs typeface="Times New Roman"/>
                <a:sym typeface="Times New Roman"/>
              </a:rPr>
              <a:t>This step is used to decrease the load of nitrogen, phosphorous and micro-organisms from the treated sewage water.</a:t>
            </a:r>
            <a:endParaRPr/>
          </a:p>
          <a:p>
            <a:pPr indent="0" lvl="0" marL="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Precipitation: </a:t>
            </a:r>
            <a:r>
              <a:rPr lang="en-US" sz="2400">
                <a:latin typeface="Times New Roman"/>
                <a:ea typeface="Times New Roman"/>
                <a:cs typeface="Times New Roman"/>
                <a:sym typeface="Times New Roman"/>
              </a:rPr>
              <a:t>Treatment of water with lime which reacts with phosphorus to form calcium phosphate</a:t>
            </a:r>
            <a:endParaRPr/>
          </a:p>
          <a:p>
            <a:pPr indent="-99060"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Nitrogen stripping: </a:t>
            </a:r>
            <a:r>
              <a:rPr lang="en-US" sz="2400">
                <a:latin typeface="Times New Roman"/>
                <a:ea typeface="Times New Roman"/>
                <a:cs typeface="Times New Roman"/>
                <a:sym typeface="Times New Roman"/>
              </a:rPr>
              <a:t>It is carried out to remove ammonia gas</a:t>
            </a:r>
            <a:endParaRPr/>
          </a:p>
          <a:p>
            <a:pPr indent="-99060"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Chlorination:</a:t>
            </a:r>
            <a:r>
              <a:rPr lang="en-US" sz="2400">
                <a:latin typeface="Times New Roman"/>
                <a:ea typeface="Times New Roman"/>
                <a:cs typeface="Times New Roman"/>
                <a:sym typeface="Times New Roman"/>
              </a:rPr>
              <a:t> The water is treated with hypo-chlorus acid or ClO</a:t>
            </a:r>
            <a:r>
              <a:rPr baseline="-25000"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 or bleaching powder in order to remove micro-organisms in the treated water</a:t>
            </a:r>
            <a:endParaRPr/>
          </a:p>
          <a:p>
            <a:pPr indent="0" lvl="0" marL="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rPr b="1" lang="en-US">
                <a:latin typeface="Times New Roman"/>
                <a:ea typeface="Times New Roman"/>
                <a:cs typeface="Times New Roman"/>
                <a:sym typeface="Times New Roman"/>
              </a:rPr>
              <a:t>Finally water can be discharged into river, lake or sea</a:t>
            </a:r>
            <a:endParaRPr b="1">
              <a:latin typeface="Times New Roman"/>
              <a:ea typeface="Times New Roman"/>
              <a:cs typeface="Times New Roman"/>
              <a:sym typeface="Times New Roman"/>
            </a:endParaRPr>
          </a:p>
          <a:p>
            <a:pPr indent="-99060" lvl="0" marL="228600" rtl="0" algn="just">
              <a:lnSpc>
                <a:spcPct val="90000"/>
              </a:lnSpc>
              <a:spcBef>
                <a:spcPts val="1000"/>
              </a:spcBef>
              <a:spcAft>
                <a:spcPts val="0"/>
              </a:spcAft>
              <a:buClr>
                <a:schemeClr val="dk1"/>
              </a:buClr>
              <a:buSzPct val="100000"/>
              <a:buNone/>
            </a:pPr>
            <a:r>
              <a:t/>
            </a:r>
            <a:endParaRPr sz="2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nvSpPr>
        <p:spPr>
          <a:xfrm>
            <a:off x="457200" y="8382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4400"/>
              <a:buFont typeface="Times New Roman"/>
              <a:buNone/>
            </a:pPr>
            <a:r>
              <a:rPr b="1" i="0" lang="en-US" sz="4400" u="none" cap="none" strike="noStrike">
                <a:solidFill>
                  <a:srgbClr val="C00000"/>
                </a:solidFill>
                <a:latin typeface="Times New Roman"/>
                <a:ea typeface="Times New Roman"/>
                <a:cs typeface="Times New Roman"/>
                <a:sym typeface="Times New Roman"/>
              </a:rPr>
              <a:t>Classification of Hardness </a:t>
            </a:r>
            <a:endParaRPr b="1" i="0" sz="4400" u="none" cap="none" strike="noStrike">
              <a:solidFill>
                <a:srgbClr val="C00000"/>
              </a:solidFill>
              <a:latin typeface="Times New Roman"/>
              <a:ea typeface="Times New Roman"/>
              <a:cs typeface="Times New Roman"/>
              <a:sym typeface="Times New Roman"/>
            </a:endParaRPr>
          </a:p>
        </p:txBody>
      </p:sp>
      <p:pic>
        <p:nvPicPr>
          <p:cNvPr id="138" name="Google Shape;138;p9"/>
          <p:cNvPicPr preferRelativeResize="0"/>
          <p:nvPr/>
        </p:nvPicPr>
        <p:blipFill rotWithShape="1">
          <a:blip r:embed="rId3">
            <a:alphaModFix/>
          </a:blip>
          <a:srcRect b="0" l="0" r="0" t="0"/>
          <a:stretch/>
        </p:blipFill>
        <p:spPr>
          <a:xfrm>
            <a:off x="1219200" y="1981200"/>
            <a:ext cx="6629400" cy="34289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1"/>
          <p:cNvSpPr txBox="1"/>
          <p:nvPr>
            <p:ph idx="1" type="body"/>
          </p:nvPr>
        </p:nvSpPr>
        <p:spPr>
          <a:xfrm>
            <a:off x="628650" y="1447800"/>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rPr b="1" lang="en-US" u="sng">
                <a:latin typeface="Times New Roman"/>
                <a:ea typeface="Times New Roman"/>
                <a:cs typeface="Times New Roman"/>
                <a:sym typeface="Times New Roman"/>
              </a:rPr>
              <a:t>Waste Water Treatment Plant</a:t>
            </a:r>
            <a:endParaRPr b="1" u="sng">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t/>
            </a:r>
            <a:endParaRPr b="1" u="sng">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rPr b="1" lang="en-US">
                <a:latin typeface="Times New Roman"/>
                <a:ea typeface="Times New Roman"/>
                <a:cs typeface="Times New Roman"/>
                <a:sym typeface="Times New Roman"/>
              </a:rPr>
              <a:t>General method-</a:t>
            </a:r>
            <a:endParaRPr/>
          </a:p>
          <a:p>
            <a:pPr indent="0" lvl="0" marL="0" rtl="0" algn="ctr">
              <a:lnSpc>
                <a:spcPct val="90000"/>
              </a:lnSpc>
              <a:spcBef>
                <a:spcPts val="1000"/>
              </a:spcBef>
              <a:spcAft>
                <a:spcPts val="0"/>
              </a:spcAft>
              <a:buClr>
                <a:schemeClr val="dk1"/>
              </a:buClr>
              <a:buSzPct val="100000"/>
              <a:buNone/>
            </a:pPr>
            <a:r>
              <a:rPr lang="en-US" u="sng">
                <a:solidFill>
                  <a:schemeClr val="hlink"/>
                </a:solidFill>
                <a:latin typeface="Times New Roman"/>
                <a:ea typeface="Times New Roman"/>
                <a:cs typeface="Times New Roman"/>
                <a:sym typeface="Times New Roman"/>
                <a:hlinkClick r:id="rId3"/>
              </a:rPr>
              <a:t>https://www.youtube.com/watch?v=ciPFC3Y2rkg</a:t>
            </a:r>
            <a:endParaRPr>
              <a:latin typeface="Times New Roman"/>
              <a:ea typeface="Times New Roman"/>
              <a:cs typeface="Times New Roman"/>
              <a:sym typeface="Times New Roman"/>
            </a:endParaRPr>
          </a:p>
          <a:p>
            <a:pPr indent="-64135" lvl="0" marL="228600" rtl="0" algn="ctr">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rPr b="1" lang="en-US">
                <a:latin typeface="Times New Roman"/>
                <a:ea typeface="Times New Roman"/>
                <a:cs typeface="Times New Roman"/>
                <a:sym typeface="Times New Roman"/>
              </a:rPr>
              <a:t>NYC Plant-</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rPr lang="en-US" u="sng">
                <a:solidFill>
                  <a:schemeClr val="hlink"/>
                </a:solidFill>
                <a:latin typeface="Times New Roman"/>
                <a:ea typeface="Times New Roman"/>
                <a:cs typeface="Times New Roman"/>
                <a:sym typeface="Times New Roman"/>
                <a:hlinkClick r:id="rId4"/>
              </a:rPr>
              <a:t>https://www.youtube.com/watch?v=FvPakzqM3h8</a:t>
            </a:r>
            <a:endParaRPr u="sng">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rPr b="1" lang="en-US">
                <a:latin typeface="Times New Roman"/>
                <a:ea typeface="Times New Roman"/>
                <a:cs typeface="Times New Roman"/>
                <a:sym typeface="Times New Roman"/>
              </a:rPr>
              <a:t>Kerala Plant-</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ct val="100000"/>
              <a:buNone/>
            </a:pPr>
            <a:r>
              <a:rPr lang="en-US" u="sng">
                <a:solidFill>
                  <a:schemeClr val="hlink"/>
                </a:solidFill>
                <a:latin typeface="Times New Roman"/>
                <a:ea typeface="Times New Roman"/>
                <a:cs typeface="Times New Roman"/>
                <a:sym typeface="Times New Roman"/>
                <a:hlinkClick r:id="rId5"/>
              </a:rPr>
              <a:t>https://www.youtube.com/watch?v=1e85WmSODmk</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VU_KJSCE THEME TEMPLATE FOR PPT_Standard Screen">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Lenovo</dc:creator>
</cp:coreProperties>
</file>